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262"/>
  </p:notesMasterIdLst>
  <p:sldIdLst>
    <p:sldId id="6432" r:id="rId2"/>
    <p:sldId id="7299" r:id="rId3"/>
    <p:sldId id="6631" r:id="rId4"/>
    <p:sldId id="6632" r:id="rId5"/>
    <p:sldId id="6654" r:id="rId6"/>
    <p:sldId id="5809" r:id="rId7"/>
    <p:sldId id="7300" r:id="rId8"/>
    <p:sldId id="6940" r:id="rId9"/>
    <p:sldId id="7297" r:id="rId10"/>
    <p:sldId id="7290" r:id="rId11"/>
    <p:sldId id="7293" r:id="rId12"/>
    <p:sldId id="7233" r:id="rId13"/>
    <p:sldId id="7227" r:id="rId14"/>
    <p:sldId id="7226" r:id="rId15"/>
    <p:sldId id="7229" r:id="rId16"/>
    <p:sldId id="7230" r:id="rId17"/>
    <p:sldId id="7231" r:id="rId18"/>
    <p:sldId id="7232" r:id="rId19"/>
    <p:sldId id="6425" r:id="rId20"/>
    <p:sldId id="7225" r:id="rId21"/>
    <p:sldId id="7199" r:id="rId22"/>
    <p:sldId id="7221" r:id="rId23"/>
    <p:sldId id="7222" r:id="rId24"/>
    <p:sldId id="7198" r:id="rId25"/>
    <p:sldId id="7197" r:id="rId26"/>
    <p:sldId id="7196" r:id="rId27"/>
    <p:sldId id="7192" r:id="rId28"/>
    <p:sldId id="5755" r:id="rId29"/>
    <p:sldId id="7193" r:id="rId30"/>
    <p:sldId id="7191" r:id="rId31"/>
    <p:sldId id="7173" r:id="rId32"/>
    <p:sldId id="7183" r:id="rId33"/>
    <p:sldId id="7185" r:id="rId34"/>
    <p:sldId id="7187" r:id="rId35"/>
    <p:sldId id="7186" r:id="rId36"/>
    <p:sldId id="7188" r:id="rId37"/>
    <p:sldId id="7179" r:id="rId38"/>
    <p:sldId id="7289" r:id="rId39"/>
    <p:sldId id="7189" r:id="rId40"/>
    <p:sldId id="7184" r:id="rId41"/>
    <p:sldId id="7172" r:id="rId42"/>
    <p:sldId id="7141" r:id="rId43"/>
    <p:sldId id="7169" r:id="rId44"/>
    <p:sldId id="7170" r:id="rId45"/>
    <p:sldId id="7171" r:id="rId46"/>
    <p:sldId id="7165" r:id="rId47"/>
    <p:sldId id="7107" r:id="rId48"/>
    <p:sldId id="7121" r:id="rId49"/>
    <p:sldId id="7106" r:id="rId50"/>
    <p:sldId id="7100" r:id="rId51"/>
    <p:sldId id="7103" r:id="rId52"/>
    <p:sldId id="7105" r:id="rId53"/>
    <p:sldId id="7099" r:id="rId54"/>
    <p:sldId id="7065" r:id="rId55"/>
    <p:sldId id="7097" r:id="rId56"/>
    <p:sldId id="7098" r:id="rId57"/>
    <p:sldId id="7082" r:id="rId58"/>
    <p:sldId id="7083" r:id="rId59"/>
    <p:sldId id="7064" r:id="rId60"/>
    <p:sldId id="7057" r:id="rId61"/>
    <p:sldId id="7060" r:id="rId62"/>
    <p:sldId id="7061" r:id="rId63"/>
    <p:sldId id="7062" r:id="rId64"/>
    <p:sldId id="7063" r:id="rId65"/>
    <p:sldId id="7056" r:id="rId66"/>
    <p:sldId id="1782" r:id="rId67"/>
    <p:sldId id="6024" r:id="rId68"/>
    <p:sldId id="7054" r:id="rId69"/>
    <p:sldId id="7055" r:id="rId70"/>
    <p:sldId id="6996" r:id="rId71"/>
    <p:sldId id="6997" r:id="rId72"/>
    <p:sldId id="6998" r:id="rId73"/>
    <p:sldId id="7049" r:id="rId74"/>
    <p:sldId id="7050" r:id="rId75"/>
    <p:sldId id="256" r:id="rId76"/>
    <p:sldId id="7052" r:id="rId77"/>
    <p:sldId id="7053" r:id="rId78"/>
    <p:sldId id="7051" r:id="rId79"/>
    <p:sldId id="6995" r:id="rId80"/>
    <p:sldId id="6956" r:id="rId81"/>
    <p:sldId id="6957" r:id="rId82"/>
    <p:sldId id="6993" r:id="rId83"/>
    <p:sldId id="6954" r:id="rId84"/>
    <p:sldId id="6953" r:id="rId85"/>
    <p:sldId id="6950" r:id="rId86"/>
    <p:sldId id="6952" r:id="rId87"/>
    <p:sldId id="6944" r:id="rId88"/>
    <p:sldId id="6941" r:id="rId89"/>
    <p:sldId id="6942" r:id="rId90"/>
    <p:sldId id="6943" r:id="rId91"/>
    <p:sldId id="6939" r:id="rId92"/>
    <p:sldId id="6881" r:id="rId93"/>
    <p:sldId id="6919" r:id="rId94"/>
    <p:sldId id="6882" r:id="rId95"/>
    <p:sldId id="6742" r:id="rId96"/>
    <p:sldId id="6876" r:id="rId97"/>
    <p:sldId id="6880" r:id="rId98"/>
    <p:sldId id="6877" r:id="rId99"/>
    <p:sldId id="6878" r:id="rId100"/>
    <p:sldId id="6879" r:id="rId101"/>
    <p:sldId id="6875" r:id="rId102"/>
    <p:sldId id="6865" r:id="rId103"/>
    <p:sldId id="6874" r:id="rId104"/>
    <p:sldId id="6864" r:id="rId105"/>
    <p:sldId id="6743" r:id="rId106"/>
    <p:sldId id="6861" r:id="rId107"/>
    <p:sldId id="6862" r:id="rId108"/>
    <p:sldId id="6724" r:id="rId109"/>
    <p:sldId id="6741" r:id="rId110"/>
    <p:sldId id="6740" r:id="rId111"/>
    <p:sldId id="6736" r:id="rId112"/>
    <p:sldId id="6738" r:id="rId113"/>
    <p:sldId id="6739" r:id="rId114"/>
    <p:sldId id="6735" r:id="rId115"/>
    <p:sldId id="6729" r:id="rId116"/>
    <p:sldId id="6730" r:id="rId117"/>
    <p:sldId id="6731" r:id="rId118"/>
    <p:sldId id="6733" r:id="rId119"/>
    <p:sldId id="6732" r:id="rId120"/>
    <p:sldId id="6728" r:id="rId121"/>
    <p:sldId id="6726" r:id="rId122"/>
    <p:sldId id="6725" r:id="rId123"/>
    <p:sldId id="6677" r:id="rId124"/>
    <p:sldId id="6707" r:id="rId125"/>
    <p:sldId id="6706" r:id="rId126"/>
    <p:sldId id="6672" r:id="rId127"/>
    <p:sldId id="6673" r:id="rId128"/>
    <p:sldId id="6674" r:id="rId129"/>
    <p:sldId id="6675" r:id="rId130"/>
    <p:sldId id="6676" r:id="rId131"/>
    <p:sldId id="6525" r:id="rId132"/>
    <p:sldId id="6660" r:id="rId133"/>
    <p:sldId id="6662" r:id="rId134"/>
    <p:sldId id="6664" r:id="rId135"/>
    <p:sldId id="6665" r:id="rId136"/>
    <p:sldId id="6666" r:id="rId137"/>
    <p:sldId id="6667" r:id="rId138"/>
    <p:sldId id="6668" r:id="rId139"/>
    <p:sldId id="6669" r:id="rId140"/>
    <p:sldId id="6659" r:id="rId141"/>
    <p:sldId id="6658" r:id="rId142"/>
    <p:sldId id="6657" r:id="rId143"/>
    <p:sldId id="6656" r:id="rId144"/>
    <p:sldId id="6529" r:id="rId145"/>
    <p:sldId id="6531" r:id="rId146"/>
    <p:sldId id="6532" r:id="rId147"/>
    <p:sldId id="6533" r:id="rId148"/>
    <p:sldId id="6534" r:id="rId149"/>
    <p:sldId id="6535" r:id="rId150"/>
    <p:sldId id="6528" r:id="rId151"/>
    <p:sldId id="6526" r:id="rId152"/>
    <p:sldId id="6527" r:id="rId153"/>
    <p:sldId id="260" r:id="rId154"/>
    <p:sldId id="6523" r:id="rId155"/>
    <p:sldId id="6522" r:id="rId156"/>
    <p:sldId id="6494" r:id="rId157"/>
    <p:sldId id="6495" r:id="rId158"/>
    <p:sldId id="6506" r:id="rId159"/>
    <p:sldId id="6493" r:id="rId160"/>
    <p:sldId id="6517" r:id="rId161"/>
    <p:sldId id="6472" r:id="rId162"/>
    <p:sldId id="6474" r:id="rId163"/>
    <p:sldId id="6475" r:id="rId164"/>
    <p:sldId id="6476" r:id="rId165"/>
    <p:sldId id="6478" r:id="rId166"/>
    <p:sldId id="6727" r:id="rId167"/>
    <p:sldId id="6507" r:id="rId168"/>
    <p:sldId id="6508" r:id="rId169"/>
    <p:sldId id="6509" r:id="rId170"/>
    <p:sldId id="6510" r:id="rId171"/>
    <p:sldId id="6511" r:id="rId172"/>
    <p:sldId id="6512" r:id="rId173"/>
    <p:sldId id="6513" r:id="rId174"/>
    <p:sldId id="6514" r:id="rId175"/>
    <p:sldId id="6515" r:id="rId176"/>
    <p:sldId id="6516" r:id="rId177"/>
    <p:sldId id="6518" r:id="rId178"/>
    <p:sldId id="6520" r:id="rId179"/>
    <p:sldId id="6519" r:id="rId180"/>
    <p:sldId id="6471" r:id="rId181"/>
    <p:sldId id="6470" r:id="rId182"/>
    <p:sldId id="6460" r:id="rId183"/>
    <p:sldId id="6459" r:id="rId184"/>
    <p:sldId id="6457" r:id="rId185"/>
    <p:sldId id="6458" r:id="rId186"/>
    <p:sldId id="6461" r:id="rId187"/>
    <p:sldId id="6462" r:id="rId188"/>
    <p:sldId id="6481" r:id="rId189"/>
    <p:sldId id="6482" r:id="rId190"/>
    <p:sldId id="6483" r:id="rId191"/>
    <p:sldId id="6484" r:id="rId192"/>
    <p:sldId id="6496" r:id="rId193"/>
    <p:sldId id="6485" r:id="rId194"/>
    <p:sldId id="6486" r:id="rId195"/>
    <p:sldId id="6487" r:id="rId196"/>
    <p:sldId id="6488" r:id="rId197"/>
    <p:sldId id="6489" r:id="rId198"/>
    <p:sldId id="6490" r:id="rId199"/>
    <p:sldId id="6491" r:id="rId200"/>
    <p:sldId id="6492" r:id="rId201"/>
    <p:sldId id="6497" r:id="rId202"/>
    <p:sldId id="6498" r:id="rId203"/>
    <p:sldId id="6499" r:id="rId204"/>
    <p:sldId id="6500" r:id="rId205"/>
    <p:sldId id="6501" r:id="rId206"/>
    <p:sldId id="6503" r:id="rId207"/>
    <p:sldId id="6502" r:id="rId208"/>
    <p:sldId id="6504" r:id="rId209"/>
    <p:sldId id="6505" r:id="rId210"/>
    <p:sldId id="6456" r:id="rId211"/>
    <p:sldId id="6433" r:id="rId212"/>
    <p:sldId id="321" r:id="rId213"/>
    <p:sldId id="6434" r:id="rId214"/>
    <p:sldId id="6435" r:id="rId215"/>
    <p:sldId id="6438" r:id="rId216"/>
    <p:sldId id="6436" r:id="rId217"/>
    <p:sldId id="6437" r:id="rId218"/>
    <p:sldId id="322" r:id="rId219"/>
    <p:sldId id="320" r:id="rId220"/>
    <p:sldId id="292" r:id="rId221"/>
    <p:sldId id="323" r:id="rId222"/>
    <p:sldId id="324" r:id="rId223"/>
    <p:sldId id="6439" r:id="rId224"/>
    <p:sldId id="6440" r:id="rId225"/>
    <p:sldId id="6441" r:id="rId226"/>
    <p:sldId id="6442" r:id="rId227"/>
    <p:sldId id="6443" r:id="rId228"/>
    <p:sldId id="6444" r:id="rId229"/>
    <p:sldId id="6445" r:id="rId230"/>
    <p:sldId id="6452" r:id="rId231"/>
    <p:sldId id="325" r:id="rId232"/>
    <p:sldId id="6446" r:id="rId233"/>
    <p:sldId id="6447" r:id="rId234"/>
    <p:sldId id="6448" r:id="rId235"/>
    <p:sldId id="6449" r:id="rId236"/>
    <p:sldId id="6450" r:id="rId237"/>
    <p:sldId id="6451" r:id="rId238"/>
    <p:sldId id="290" r:id="rId239"/>
    <p:sldId id="6454" r:id="rId240"/>
    <p:sldId id="319" r:id="rId241"/>
    <p:sldId id="6455" r:id="rId242"/>
    <p:sldId id="291" r:id="rId243"/>
    <p:sldId id="293" r:id="rId244"/>
    <p:sldId id="294" r:id="rId245"/>
    <p:sldId id="6479" r:id="rId246"/>
    <p:sldId id="6480" r:id="rId247"/>
    <p:sldId id="297" r:id="rId248"/>
    <p:sldId id="308" r:id="rId249"/>
    <p:sldId id="310" r:id="rId250"/>
    <p:sldId id="313" r:id="rId251"/>
    <p:sldId id="6453" r:id="rId252"/>
    <p:sldId id="315" r:id="rId253"/>
    <p:sldId id="316" r:id="rId254"/>
    <p:sldId id="317" r:id="rId255"/>
    <p:sldId id="318" r:id="rId256"/>
    <p:sldId id="6464" r:id="rId257"/>
    <p:sldId id="6465" r:id="rId258"/>
    <p:sldId id="6466" r:id="rId259"/>
    <p:sldId id="6467" r:id="rId260"/>
    <p:sldId id="6468" r:id="rId26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BF5"/>
    <a:srgbClr val="122F37"/>
    <a:srgbClr val="F0ECEB"/>
    <a:srgbClr val="FF9E9F"/>
    <a:srgbClr val="AE02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70738" autoAdjust="0"/>
  </p:normalViewPr>
  <p:slideViewPr>
    <p:cSldViewPr snapToGrid="0">
      <p:cViewPr varScale="1">
        <p:scale>
          <a:sx n="70" d="100"/>
          <a:sy n="70" d="100"/>
        </p:scale>
        <p:origin x="92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notesMaster" Target="notesMasters/notesMaster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presProps" Target="presProp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theme" Target="theme/theme1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tableStyles" Target="tableStyle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84270-668C-4FBC-A96F-A2B23B8E316E}" type="datetimeFigureOut">
              <a:rPr lang="ko-KR" altLang="en-US" smtClean="0"/>
              <a:t>2025-11-24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A5B3F-80EC-47C6-8324-E7BEF51544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1491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naver.com/herz123456/223753805402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log.naver.com/herz123456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naver.com/herz123456/223753805402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log.naver.com/herz123456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여호와는 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반석이시요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나의 요새시요 나를 건지시는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하나님이시요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내가 그 안에 피할 나의 바위시요 나의 방패시요 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 구원의 </a:t>
            </a:r>
            <a:r>
              <a:rPr lang="ko-KR" altLang="en-US" sz="12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뿔이시요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산성이시로다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3408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32E55-09AD-5CC6-99DB-37DE35C9C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AB8C9DF-2DA4-BBF8-92EE-586673647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4A381D1-CE19-FF4E-9F7B-275342D3A3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여호와는 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반석이시요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나의 요새시요 나를 건지시는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하나님이시요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내가 그 안에 피할 나의 바위시요 나의 방패시요 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 구원의 </a:t>
            </a:r>
            <a:r>
              <a:rPr lang="ko-KR" altLang="en-US" sz="12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뿔이시요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산성이시로다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C818BB2-4484-ECA8-2051-C9E53177D7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6901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7FA48-97BC-A36E-A579-7C8936130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EE727B7-CEAA-F69A-CAB7-1691F73CD6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4BE6015-0AD7-3D34-A455-C66AF7885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여호와는 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반석이시요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나의 요새시요 나를 건지시는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하나님이시요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내가 그 안에 피할 나의 바위시요 나의 방패시요 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 구원의 </a:t>
            </a:r>
            <a:r>
              <a:rPr lang="ko-KR" altLang="en-US" sz="12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뿔이시요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산성이시로다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697178C-3679-08A8-0764-057CCAE8C5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1243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44371-5C85-F813-DDAD-00C805E7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7916024-3462-2916-EEA2-4A7BBE0C6F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BFC6311-82BD-9A95-4A52-C1701331F4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여호와는 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반석이시요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나의 요새시요 나를 건지시는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하나님이시요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내가 그 안에 피할 나의 바위시요 나의 방패시요 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 구원의 </a:t>
            </a:r>
            <a:r>
              <a:rPr lang="ko-KR" altLang="en-US" sz="12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뿔이시요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산성이시로다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6755BCC-48DC-6DE2-58E8-6143647B5B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5657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이날 가장 많이 주고받는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인삿말은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샤나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토바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ko-K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L'shanah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tovah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)',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우리말로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새해 복 많이 받으세요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뜻합니다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/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많은 유대인 가족들은 이날 유대교 회당에서 시간을 보냅니다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쇼파르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(Shofar)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불리는 나팔을 불며 죄를 뉘우칩니다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BF3C2-E59A-480A-B72F-03AAFD052AB6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3128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263C6-B3DE-B78C-EA8A-760E246EC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258699C-CC2E-5FE3-F86D-E4540B1E15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2B4AF8A-1E37-5261-5B84-DDB2F52CF7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4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그는 실로 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우리의 </a:t>
            </a:r>
            <a:r>
              <a:rPr lang="ko-KR" altLang="en-US" sz="12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질고를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지고 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우리의 슬픔을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당하였거늘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우리는 생각하기를 그는 징벌을 받아 하나님께 맞으며 고난을 당한다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하였노라</a:t>
            </a:r>
            <a:r>
              <a:rPr lang="en-US" altLang="ko-KR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.</a:t>
            </a:r>
            <a:endParaRPr lang="ko-KR" altLang="en-US" sz="1200" dirty="0">
              <a:highlight>
                <a:srgbClr val="C6B8D1"/>
              </a:highlight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446572-FB9E-00ED-5A29-09513C9A54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4405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3B1EC-BB3A-7E00-6631-D81F3278E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81720AA-F512-40E2-1DE9-66CB4F1198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501A2EC-F6AB-F771-5EBC-FEECB5D432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5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그가 찔림은 우리의 허물 때문이요</a:t>
            </a:r>
            <a:r>
              <a:rPr lang="en-US" altLang="ko-KR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, 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그가 상함은 우리의 죄악 때문이라</a:t>
            </a:r>
            <a:r>
              <a:rPr lang="en-US" altLang="ko-KR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. 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그가 징계를 받으므로 우리는 평화를 누리고</a:t>
            </a:r>
            <a:r>
              <a:rPr lang="en-US" altLang="ko-KR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, 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그가 채찍에 맞으므로 우리는 나음을 </a:t>
            </a:r>
            <a:r>
              <a:rPr lang="ko-KR" altLang="en-US" sz="12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받았도다</a:t>
            </a:r>
            <a:r>
              <a:rPr lang="en-US" altLang="ko-KR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.</a:t>
            </a:r>
            <a:endParaRPr lang="ko-KR" altLang="en-US" sz="1200" dirty="0">
              <a:highlight>
                <a:srgbClr val="FFFF00"/>
              </a:highlight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0B0F918-EAE7-117E-53F1-62F60CF92B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6870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허혈성 심장질환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혈관 막힘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협심증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관상동맥이 좁아져 가슴 통증 발생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심근경색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관상동맥이 완전히 막혀 심장 근육 일부가 괴사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부정맥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심장의 전기신호 이상으로 맥박이 불규칙하거나 너무 빠르거나 느린 상태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심부전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심장이 펌프 기능을 충분히 하지 못해 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호흡곤란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부종 유발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판막 질환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판막이 좁아지거나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협착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제대로 닫히지 않아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역류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혈액 흐름 장애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심장 파열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대동맥 박리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외상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심근경색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고혈압 합병증 등으로 심장 또는 대동맥 벽이 찢어지는 응급 상황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8809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ko-KR" altLang="en-US" sz="1200" b="1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▶협심증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혈관이 동맥경화증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혈전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혈관의 수축 등의 여러 이유로 좁아지면 심장근육에 혈액과 산소 공급이 충분치 않아 심장에 통증이 발생하는 협심증이 나타나게 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협심증은 관상동맥의 협착은 있으나 어느 정도 혈액은 공급되는 상태로 심근경색의 전 단계로 볼 수 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fontAlgn="base"/>
            <a:r>
              <a:rPr lang="ko-KR" altLang="en-US" sz="1200" b="1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▶심근경색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혈관 벽에 콜레스테롤 등 노폐물이 쌓여 좁아진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죽상경화반이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파열되면서 혈전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혈액 찌꺼기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완전히 막히면 심장 근육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심근세포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산소를 공급받지 못해 손상되는 심근경색과 심장마비를 유발하게 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동맥경화증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혈관에 지방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주로 콜레스테롤이나 중성지방 등이 침착하여 동맥벽의 탄력이 소실되고 그 벽이 두꺼워져서 경화되는 질환</a:t>
            </a:r>
          </a:p>
          <a:p>
            <a:pPr fontAlgn="base"/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심장질환 바로 알기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 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협심증과 심근경색의 차이점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|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작성자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대한심장학회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6977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ko-KR" altLang="en-US" sz="1200" b="1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▶협심증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혈관이 동맥경화증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혈전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혈관의 수축 등의 여러 이유로 좁아지면 심장근육에 혈액과 산소 공급이 충분치 않아 심장에 통증이 발생하는 협심증이 나타나게 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협심증은 관상동맥의 협착은 있으나 어느 정도 혈액은 공급되는 상태로 심근경색의 전 단계로 볼 수 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fontAlgn="base"/>
            <a:r>
              <a:rPr lang="ko-KR" altLang="en-US" sz="1200" b="1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▶심근경색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혈관 벽에 콜레스테롤 등 노폐물이 쌓여 좁아진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죽상경화반이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파열되면서 혈전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혈액 찌꺼기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완전히 막히면 심장 근육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심근세포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산소를 공급받지 못해 손상되는 심근경색과 심장마비를 유발하게 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동맥경화증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혈관에 지방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주로 콜레스테롤이나 중성지방 등이 침착하여 동맥벽의 탄력이 소실되고 그 벽이 두꺼워져서 경화되는 질환</a:t>
            </a: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협심증은 병의 진행 정도에 따라 다양한 치료법을 시행할 수 있습니다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증상이 경미하다면 약물치료로 가능하며 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약물요법으로도 증상이 조절되지 않는 경우에는 관상동맥 </a:t>
            </a:r>
            <a:r>
              <a:rPr lang="ko-KR" alt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중재술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풍선 </a:t>
            </a:r>
            <a:r>
              <a:rPr lang="ko-KR" alt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확장술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스텐트 삽입술 등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이나 수술을 시행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하여 좁아진 관상동맥을 넓혀줍니다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fontAlgn="base"/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심근경색은 사망에 이를 수 있는 만큼 재빠르게 막힌 혈관을 뚫어주어 심장근육의 손상과 후유증을 최소화하는 것이 중요합니다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의료진의 판단에 따라 응급 관상동맥 중재술이나 혈전 용해제 등을 사용하여 막힌 관상동맥을 바로 뚫어줍니다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fontAlgn="base"/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협심증과 심근경색은 치료하는 것으로 끝나는 것이 아니기 때문에 이를 예방하기 위해서는 혈관을 좁아지게 하는 고혈압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당뇨병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고지혈증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흡연 등 위험인자를 관리하는 것이 무엇보다 중요합니다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특히 가족력이 있거나 기저 질환이 있다면 건강한 생활습관과 정기적인 건강검진을 통해 위험인자를 조기 진단하고 관리하는 것이 좋습니다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fontAlgn="base"/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심장질환 바로 알기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 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협심증과 심근경색의 차이점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|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작성자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대한심장학회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심장질환 바로 알기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 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협심증과 심근경색의 차이점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|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작성자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대한심장학회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8099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부정맥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심장의 전기신호 이상으로 맥박이 불규칙하거나 너무 빠르거나 느린 상태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심부전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심장이 펌프 기능을 충분히 하지 못해 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호흡곤란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부종 유발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판막 질환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판막이 좁아지거나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협착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제대로 닫히지 않아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역류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혈액 흐름 장애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심장 파열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대동맥 박리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외상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심근경색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고혈압 합병증 등으로 심장 또는 대동맥 벽이 찢어지는 응급 상황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851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B8779-E4D9-6CA1-6470-29975EB0F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4EB2D10-397C-FFEF-6EC3-3D6192715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7F53836-62E3-05A7-93F0-240295B1F7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여호와는 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반석이시요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나의 요새시요 나를 건지시는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하나님이시요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내가 그 안에 피할 나의 바위시요 나의 방패시요 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 구원의 </a:t>
            </a:r>
            <a:r>
              <a:rPr lang="ko-KR" altLang="en-US" sz="12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뿔이시요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산성이시로다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AD96739-FE41-DA8A-8E8A-FB963BEAD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1723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부정맥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심장의 전기신호 이상으로 맥박이 불규칙하거나 너무 빠르거나 느린 상태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심부전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심장이 펌프 기능을 충분히 하지 못해 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호흡곤란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부종 유발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판막 질환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판막이 좁아지거나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협착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제대로 닫히지 않아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역류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혈액 흐름 장애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심장 파열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대동맥 박리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외상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심근경색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고혈압 합병증 등으로 심장 또는 대동맥 벽이 찢어지는 응급 상황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8934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D74CB-ECBD-C824-E2F2-6AB8A5151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6E03B2A-AD23-EBDA-AB1F-9F3C5E0B1F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6A4D61A-ED91-9188-B84B-220794E760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부정맥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심장의 전기신호 이상으로 맥박이 불규칙하거나 너무 빠르거나 느린 상태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심부전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심장이 펌프 기능을 충분히 하지 못해 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호흡곤란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부종 유발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판막 질환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판막이 좁아지거나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협착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제대로 닫히지 않아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역류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혈액 흐름 장애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심장 파열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대동맥 박리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외상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심근경색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고혈압 합병증 등으로 심장 또는 대동맥 벽이 찢어지는 응급 상황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A1BB631-D8F3-2D9A-4A87-A56313C9B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4880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ko-KR" altLang="ko-KR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히알루론산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ko-KR" altLang="ko-KR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Hyaluronic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Acid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주로 </a:t>
            </a:r>
            <a:r>
              <a:rPr kumimoji="0" lang="ko-KR" altLang="ko-KR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관절액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ko-KR" altLang="ko-KR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윤활액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)의 주요 성분</a:t>
            </a:r>
            <a:endParaRPr kumimoji="0" lang="ko-KR" altLang="ko-K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ko-KR" altLang="ko-KR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콘드로이친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kumimoji="0" lang="ko-KR" altLang="ko-KR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Chondroitin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Sulfate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r>
              <a:rPr kumimoji="0" lang="ko-KR" altLang="ko-K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</a:t>
            </a:r>
            <a:r>
              <a:rPr kumimoji="0" lang="ko-KR" altLang="ko-K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주로 연골의 구성 성분</a:t>
            </a:r>
            <a:endParaRPr kumimoji="0" lang="ko-KR" altLang="ko-K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BF3C2-E59A-480A-B72F-03AAFD052AB6}" type="slidenum">
              <a:rPr lang="ko-KR" altLang="en-US" smtClean="0"/>
              <a:t>91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02663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통증의 </a:t>
            </a:r>
            <a:r>
              <a:rPr lang="ko-KR" alt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매커니즘</a:t>
            </a:r>
            <a:endParaRPr lang="ko-KR" alt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통증은 어떻게 뇌에 도달할까요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통증 정보를 전달하는 것은 뉴런이라는 신경 세포입니다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뉴런은 세포 본체와 이를 둘러싸고 있는 여러 가지 가지돌기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수상돌기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긴 신경섬유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축삭돌기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구성됩니다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수상돌기는 다른 신경 세포로부터 신호를 받는 역할을 하고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축삭돌기는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 신호를 전달하는 역할을 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신호는 시냅스라는 연결 지점에서 신경 전달 물질을 통해 다음 뉴런으로 전달되며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최종적으로 대뇌 피질에 도달합니다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대뇌 피질은 통증 신호를 인식하고 처리하는 뇌의 영역입니다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 latinLnBrk="0"/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통증 전달 경로</a:t>
            </a:r>
          </a:p>
          <a:p>
            <a:pPr fontAlgn="base" latinLnBrk="0"/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통증 자극→ 통각수용체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신경섬유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 뉴런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→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척수 후각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 뉴런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→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시상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(3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 뉴런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→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대뇌피질 → 통증해석</a:t>
            </a: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BF3C2-E59A-480A-B72F-03AAFD052AB6}" type="slidenum">
              <a:rPr lang="ko-KR" altLang="en-US" smtClean="0"/>
              <a:t>103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99189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그러므로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그리스도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안에 무슨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권면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이나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사랑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무슨 위로나 성령의 무슨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 긍휼이나 자비가 있거든</a:t>
            </a:r>
          </a:p>
          <a:p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마음을 같이하여 같은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사랑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가지고 뜻을 합하며 한마음을 품어</a:t>
            </a:r>
          </a:p>
          <a:p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일에든지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다툼이나 허영으로 하지 말고 오직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겸손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마음으로 각각 자기보다 남을 낫게 여기고</a:t>
            </a:r>
          </a:p>
          <a:p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각각 자기 일을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돌볼뿐더러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또한 각각 다른 사람들의 일을 돌보아 나의 기쁨을 충만하게 하라</a:t>
            </a:r>
          </a:p>
          <a:p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너희 안에 이 마음을 품으라 곧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그리스도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예수의 마음이니</a:t>
            </a:r>
          </a:p>
          <a:p>
            <a:r>
              <a:rPr lang="ko-KR" altLang="en-US" dirty="0"/>
              <a:t> 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그는 근본 하나님의 본체시나 하나님과 동등됨을 취할 것으로 여기지 아니하시고</a:t>
            </a:r>
          </a:p>
          <a:p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오히려 자기를 비워 종의 형체를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가지사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사람들과 같이 되셨고</a:t>
            </a:r>
          </a:p>
          <a:p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사람의 모양으로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나타나사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자기를 낮추시고 죽기까지 복종하셨으니 곧 십자가에 죽으심이라</a:t>
            </a:r>
          </a:p>
          <a:p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이러므로 하나님이 그를 지극히 높여 모든 이름 위에 뛰어난 이름을 주사</a:t>
            </a:r>
          </a:p>
          <a:p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있는 자들과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땅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있는 자들과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땅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아래에 있는 자들로 모든 무릎을 예수의 이름에 꿇게 하시고</a:t>
            </a:r>
          </a:p>
          <a:p>
            <a:r>
              <a:rPr lang="ko-KR" altLang="en-US" dirty="0"/>
              <a:t> 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입으로 예수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그리스도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주라 시인하여 하나님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아버지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께 영광을 돌리게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하셨느니라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71228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그러므로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그리스도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안에 무슨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권면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이나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사랑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무슨 위로나 성령의 무슨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 긍휼이나 자비가 있거든</a:t>
            </a:r>
          </a:p>
          <a:p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마음을 같이하여 같은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사랑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가지고 뜻을 합하며 한마음을 품어</a:t>
            </a:r>
          </a:p>
          <a:p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일에든지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다툼이나 허영으로 하지 말고 오직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겸손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마음으로 각각 자기보다 남을 낫게 여기고</a:t>
            </a:r>
          </a:p>
          <a:p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각각 자기 일을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돌볼뿐더러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또한 각각 다른 사람들의 일을 돌보아 나의 기쁨을 충만하게 하라</a:t>
            </a:r>
          </a:p>
          <a:p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너희 안에 이 마음을 품으라 곧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그리스도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예수의 마음이니</a:t>
            </a:r>
          </a:p>
          <a:p>
            <a:r>
              <a:rPr lang="ko-KR" altLang="en-US" dirty="0"/>
              <a:t> 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그는 근본 하나님의 본체시나 하나님과 동등됨을 취할 것으로 여기지 아니하시고</a:t>
            </a:r>
          </a:p>
          <a:p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오히려 자기를 비워 종의 형체를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가지사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사람들과 같이 되셨고</a:t>
            </a:r>
          </a:p>
          <a:p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사람의 모양으로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나타나사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자기를 낮추시고 죽기까지 복종하셨으니 곧 십자가에 죽으심이라</a:t>
            </a:r>
          </a:p>
          <a:p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이러므로 하나님이 그를 지극히 높여 모든 이름 위에 뛰어난 이름을 주사</a:t>
            </a:r>
          </a:p>
          <a:p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있는 자들과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땅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있는 자들과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땅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아래에 있는 자들로 모든 무릎을 예수의 이름에 꿇게 하시고</a:t>
            </a:r>
          </a:p>
          <a:p>
            <a:r>
              <a:rPr lang="ko-KR" altLang="en-US" dirty="0"/>
              <a:t> 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입으로 예수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그리스도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주라 시인하여 하나님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아버지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께 영광을 돌리게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하셨느니라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34484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관절 윤활유의 성분으로는 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히알루론산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콘드로이친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N-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아세틸글루코사민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(NAG), MSM(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식이유황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등이 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히알루론산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인체의 관절액에 존재하는 성분으로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관절의 윤활유 역할을 합니다 </a:t>
            </a:r>
          </a:p>
          <a:p>
            <a:pPr fontAlgn="ctr"/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관절염이 발생하면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히알루론산의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농도가 떨어지므로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외부에서 주입하여 관절 내의 농도를 증가시킵니다 </a:t>
            </a:r>
          </a:p>
          <a:p>
            <a:pPr fontAlgn="ctr"/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퇴행성관절염 초기 단계에 주로 사용됩니다 </a:t>
            </a:r>
          </a:p>
          <a:p>
            <a:pPr fontAlgn="ctr"/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콘드로이친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소나 상어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닭 연골에서 추출하는 성분으로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연골을 보호하고 관절의 윤활 작용을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돕습니다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연골 속에서 스프링 역할을 하여 관절에 가해지는 충격을 완화합니다</a:t>
            </a:r>
          </a:p>
          <a:p>
            <a:pPr fontAlgn="ctr"/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N-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아세틸글루코사민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(NAG) 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갑각류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새우 등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껍질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연체류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오징어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갑오징어 등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뼈에서 분리한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키틴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(chitin)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으로부터 추출한 성분입니다</a:t>
            </a:r>
          </a:p>
          <a:p>
            <a:pPr fontAlgn="ctr"/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MSM(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식이유황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관절의 연골과 인대 조직을 구성하는 콜라겐을 형성하는 역할을 합니다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콜라겐이 인체에 풍부해질수록 연골의 기능을 강화할 수 있습니다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BF3C2-E59A-480A-B72F-03AAFD052AB6}" type="slidenum">
              <a:rPr lang="ko-KR" altLang="en-US" smtClean="0"/>
              <a:t>125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87710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옛날을 기억하라 역대의 연대를 생각하라 네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아버지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에게 물으라 그가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네게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설명할 것이요 네 어른들에게 물으라 그들이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네게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말하리로다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지극히 높으신 자가 민족들에게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주실 때에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인종을 나누실 때에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이스라엘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자손의 수효대로 백성들의 경계를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정하셨도다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여호와의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분깃은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자기 백성이라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야곱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그가 택하신 </a:t>
            </a:r>
            <a:r>
              <a:rPr lang="ko-KR" alt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이로다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1134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옛날을 기억하라 역대의 연대를 생각하라 네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아버지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에게 물으라 그가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네게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설명할 것이요 네 어른들에게 물으라 그들이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네게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말하리로다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지극히 높으신 자가 민족들에게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주실 때에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인종을 나누실 때에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이스라엘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자손의 수효대로 백성들의 경계를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정하셨도다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여호와의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분깃은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자기 백성이라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야곱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그가 택하신 </a:t>
            </a:r>
            <a:r>
              <a:rPr lang="ko-KR" alt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이로다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0441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옛날을 기억하라 역대의 연대를 생각하라 네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아버지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에게 물으라 그가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네게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설명할 것이요 네 어른들에게 물으라 그들이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네게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말하리로다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지극히 높으신 자가 민족들에게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주실 때에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인종을 나누실 때에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이스라엘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자손의 수효대로 백성들의 경계를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정하셨도다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여호와의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분깃은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자기 백성이라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야곱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그가 택하신 </a:t>
            </a:r>
            <a:r>
              <a:rPr lang="ko-KR" alt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이로다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1750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/>
              <a:t>“</a:t>
            </a:r>
            <a:r>
              <a:rPr lang="ko-KR" altLang="en-US" b="1" dirty="0" err="1"/>
              <a:t>네게브</a:t>
            </a:r>
            <a:r>
              <a:rPr lang="ko-KR" altLang="en-US" b="1" dirty="0"/>
              <a:t> 사막</a:t>
            </a:r>
            <a:r>
              <a:rPr lang="en-US" altLang="ko-KR" b="1" dirty="0"/>
              <a:t>(Negev Desert, </a:t>
            </a:r>
            <a:r>
              <a:rPr lang="ko-KR" altLang="en-US" b="1" dirty="0"/>
              <a:t>히브리어 </a:t>
            </a:r>
            <a:r>
              <a:rPr lang="en-US" altLang="ko-KR" b="1" dirty="0" err="1"/>
              <a:t>נֶגֶב</a:t>
            </a:r>
            <a:r>
              <a:rPr lang="en-US" altLang="ko-KR" b="1" dirty="0"/>
              <a:t>)</a:t>
            </a:r>
            <a:r>
              <a:rPr lang="ko-KR" altLang="en-US" dirty="0"/>
              <a:t>”은 단순히 지명 이상의 의미를 지닌 단어입니다</a:t>
            </a:r>
            <a:r>
              <a:rPr lang="en-US" altLang="ko-KR" dirty="0"/>
              <a:t>.</a:t>
            </a:r>
          </a:p>
          <a:p>
            <a:br>
              <a:rPr lang="en-US" altLang="ko-KR" dirty="0"/>
            </a:br>
            <a:endParaRPr lang="en-US" altLang="ko-KR" dirty="0"/>
          </a:p>
          <a:p>
            <a:r>
              <a:rPr lang="ko-KR" altLang="en-US" b="1" dirty="0"/>
              <a:t>📖 </a:t>
            </a:r>
            <a:r>
              <a:rPr lang="en-US" altLang="ko-KR" b="1" dirty="0"/>
              <a:t>1. </a:t>
            </a:r>
            <a:r>
              <a:rPr lang="ko-KR" altLang="en-US" b="1" dirty="0"/>
              <a:t>어원과 의미</a:t>
            </a:r>
          </a:p>
          <a:p>
            <a:r>
              <a:rPr lang="ko-KR" altLang="en-US" dirty="0"/>
              <a:t>**히브리어 “</a:t>
            </a:r>
            <a:r>
              <a:rPr lang="en-US" altLang="ko-KR" dirty="0" err="1"/>
              <a:t>נֶגֶב</a:t>
            </a:r>
            <a:r>
              <a:rPr lang="en-US" altLang="ko-KR" dirty="0"/>
              <a:t> (Negev)”**</a:t>
            </a:r>
            <a:r>
              <a:rPr lang="ko-KR" altLang="en-US" dirty="0"/>
              <a:t>는 본래 “</a:t>
            </a:r>
            <a:r>
              <a:rPr lang="ko-KR" altLang="en-US" b="1" dirty="0" err="1"/>
              <a:t>남쪽</a:t>
            </a:r>
            <a:r>
              <a:rPr lang="ko-KR" altLang="en-US" dirty="0" err="1"/>
              <a:t>”이라는</a:t>
            </a:r>
            <a:r>
              <a:rPr lang="ko-KR" altLang="en-US" dirty="0"/>
              <a:t> 뜻입니다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→ </a:t>
            </a:r>
            <a:r>
              <a:rPr lang="ko-KR" altLang="en-US" dirty="0"/>
              <a:t>그래서 성경에서 “남방</a:t>
            </a:r>
            <a:r>
              <a:rPr lang="en-US" altLang="ko-KR" dirty="0"/>
              <a:t>(</a:t>
            </a:r>
            <a:r>
              <a:rPr lang="ko-KR" altLang="en-US" dirty="0"/>
              <a:t>南方</a:t>
            </a:r>
            <a:r>
              <a:rPr lang="en-US" altLang="ko-KR" dirty="0"/>
              <a:t>)” </a:t>
            </a:r>
            <a:r>
              <a:rPr lang="ko-KR" altLang="en-US" dirty="0"/>
              <a:t>혹은 “남방 </a:t>
            </a:r>
            <a:r>
              <a:rPr lang="ko-KR" altLang="en-US" dirty="0" err="1"/>
              <a:t>땅”이라고</a:t>
            </a:r>
            <a:r>
              <a:rPr lang="ko-KR" altLang="en-US" dirty="0"/>
              <a:t> 번역되기도 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어근 </a:t>
            </a:r>
            <a:r>
              <a:rPr lang="en-US" altLang="ko-KR" i="1" dirty="0" err="1"/>
              <a:t>ngb</a:t>
            </a:r>
            <a:r>
              <a:rPr lang="ko-KR" altLang="en-US" dirty="0"/>
              <a:t>는 “건조하다</a:t>
            </a:r>
            <a:r>
              <a:rPr lang="en-US" altLang="ko-KR" dirty="0"/>
              <a:t>(dry)”</a:t>
            </a:r>
            <a:r>
              <a:rPr lang="ko-KR" altLang="en-US" dirty="0"/>
              <a:t>라는 뜻도 가지고 있어서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ko-KR" altLang="en-US" b="1" dirty="0"/>
              <a:t>‘건조한 남쪽 지역’</a:t>
            </a:r>
            <a:r>
              <a:rPr lang="en-US" altLang="ko-KR" dirty="0"/>
              <a:t>, </a:t>
            </a:r>
            <a:r>
              <a:rPr lang="ko-KR" altLang="en-US" dirty="0"/>
              <a:t>즉 “남쪽의 메마른 </a:t>
            </a:r>
            <a:r>
              <a:rPr lang="ko-KR" altLang="en-US" dirty="0" err="1"/>
              <a:t>땅”을</a:t>
            </a:r>
            <a:r>
              <a:rPr lang="ko-KR" altLang="en-US" dirty="0"/>
              <a:t> 의미합니다</a:t>
            </a:r>
            <a:r>
              <a:rPr lang="en-US" altLang="ko-KR" dirty="0"/>
              <a:t>.</a:t>
            </a:r>
          </a:p>
          <a:p>
            <a:br>
              <a:rPr lang="en-US" altLang="ko-KR" dirty="0"/>
            </a:br>
            <a:endParaRPr lang="en-US" altLang="ko-KR" dirty="0"/>
          </a:p>
          <a:p>
            <a:r>
              <a:rPr lang="ko-KR" altLang="en-US" b="1" dirty="0"/>
              <a:t>🏜️ </a:t>
            </a:r>
            <a:r>
              <a:rPr lang="en-US" altLang="ko-KR" b="1" dirty="0"/>
              <a:t>2. </a:t>
            </a:r>
            <a:r>
              <a:rPr lang="ko-KR" altLang="en-US" b="1" dirty="0"/>
              <a:t>지리적 위치</a:t>
            </a:r>
          </a:p>
          <a:p>
            <a:r>
              <a:rPr lang="ko-KR" altLang="en-US" dirty="0"/>
              <a:t>이스라엘의 </a:t>
            </a:r>
            <a:r>
              <a:rPr lang="ko-KR" altLang="en-US" b="1" dirty="0"/>
              <a:t>남부 지역 전체</a:t>
            </a:r>
            <a:r>
              <a:rPr lang="ko-KR" altLang="en-US" dirty="0"/>
              <a:t>를 차지하는 사막지대입니다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북쪽으로는 </a:t>
            </a:r>
            <a:r>
              <a:rPr lang="ko-KR" altLang="en-US" b="1" dirty="0" err="1"/>
              <a:t>브엘세바</a:t>
            </a:r>
            <a:r>
              <a:rPr lang="en-US" altLang="ko-KR" b="1" dirty="0"/>
              <a:t>(Beersheba)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ko-KR" altLang="en-US" dirty="0"/>
              <a:t>남쪽으로는 </a:t>
            </a:r>
            <a:r>
              <a:rPr lang="ko-KR" altLang="en-US" b="1" dirty="0" err="1"/>
              <a:t>에일랏</a:t>
            </a:r>
            <a:r>
              <a:rPr lang="en-US" altLang="ko-KR" b="1" dirty="0"/>
              <a:t>(Eilat)</a:t>
            </a:r>
            <a:r>
              <a:rPr lang="ko-KR" altLang="en-US" dirty="0"/>
              <a:t> 에 이르는 광활한 삼각형 지역입니다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 지역은 이스라엘 전체 면적의 약 </a:t>
            </a:r>
            <a:r>
              <a:rPr lang="en-US" altLang="ko-KR" b="1" dirty="0"/>
              <a:t>60% </a:t>
            </a:r>
            <a:r>
              <a:rPr lang="ko-KR" altLang="en-US" b="1" dirty="0"/>
              <a:t>이상</a:t>
            </a:r>
            <a:r>
              <a:rPr lang="ko-KR" altLang="en-US" dirty="0"/>
              <a:t>을 차지하지만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ko-KR" altLang="en-US" dirty="0"/>
              <a:t>인구는 매우 적고 대부분이 건조한 황무지나 돌산지대입니다</a:t>
            </a:r>
            <a:r>
              <a:rPr lang="en-US" altLang="ko-KR" dirty="0"/>
              <a:t>.</a:t>
            </a:r>
          </a:p>
          <a:p>
            <a:br>
              <a:rPr lang="en-US" altLang="ko-KR" dirty="0"/>
            </a:br>
            <a:endParaRPr lang="en-US" altLang="ko-KR" dirty="0"/>
          </a:p>
          <a:p>
            <a:r>
              <a:rPr lang="ko-KR" altLang="en-US" b="1" dirty="0"/>
              <a:t>📜 </a:t>
            </a:r>
            <a:r>
              <a:rPr lang="en-US" altLang="ko-KR" b="1" dirty="0"/>
              <a:t>3. </a:t>
            </a:r>
            <a:r>
              <a:rPr lang="ko-KR" altLang="en-US" b="1" dirty="0"/>
              <a:t>성경적 의미</a:t>
            </a:r>
          </a:p>
          <a:p>
            <a:r>
              <a:rPr lang="ko-KR" altLang="en-US" b="1" dirty="0"/>
              <a:t>아브라함</a:t>
            </a:r>
            <a:r>
              <a:rPr lang="en-US" altLang="ko-KR" b="1" dirty="0"/>
              <a:t>, </a:t>
            </a:r>
            <a:r>
              <a:rPr lang="ko-KR" altLang="en-US" b="1" dirty="0"/>
              <a:t>이삭</a:t>
            </a:r>
            <a:r>
              <a:rPr lang="en-US" altLang="ko-KR" b="1" dirty="0"/>
              <a:t>, </a:t>
            </a:r>
            <a:r>
              <a:rPr lang="ko-KR" altLang="en-US" b="1" dirty="0"/>
              <a:t>야곱</a:t>
            </a:r>
            <a:r>
              <a:rPr lang="ko-KR" altLang="en-US" dirty="0"/>
              <a:t> 등이 머물렀던 땅입니다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아브라함이 </a:t>
            </a:r>
            <a:r>
              <a:rPr lang="ko-KR" altLang="en-US" dirty="0" err="1"/>
              <a:t>브엘세바</a:t>
            </a:r>
            <a:r>
              <a:rPr lang="ko-KR" altLang="en-US" dirty="0"/>
              <a:t> 근처에 거주</a:t>
            </a:r>
            <a:r>
              <a:rPr lang="en-US" altLang="ko-KR" dirty="0"/>
              <a:t>(</a:t>
            </a:r>
            <a:r>
              <a:rPr lang="ko-KR" altLang="en-US" dirty="0"/>
              <a:t>창 </a:t>
            </a:r>
            <a:r>
              <a:rPr lang="en-US" altLang="ko-KR" dirty="0"/>
              <a:t>22:19).</a:t>
            </a:r>
          </a:p>
          <a:p>
            <a:pPr lvl="1"/>
            <a:r>
              <a:rPr lang="ko-KR" altLang="en-US" dirty="0"/>
              <a:t>이삭도 “</a:t>
            </a:r>
            <a:r>
              <a:rPr lang="ko-KR" altLang="en-US" dirty="0" err="1"/>
              <a:t>그랄에서</a:t>
            </a:r>
            <a:r>
              <a:rPr lang="ko-KR" altLang="en-US" dirty="0"/>
              <a:t> </a:t>
            </a:r>
            <a:r>
              <a:rPr lang="ko-KR" altLang="en-US" dirty="0" err="1"/>
              <a:t>네게브로</a:t>
            </a:r>
            <a:r>
              <a:rPr lang="ko-KR" altLang="en-US" dirty="0"/>
              <a:t> 이르렀다”</a:t>
            </a:r>
            <a:r>
              <a:rPr lang="en-US" altLang="ko-KR" dirty="0"/>
              <a:t>(</a:t>
            </a:r>
            <a:r>
              <a:rPr lang="ko-KR" altLang="en-US" dirty="0"/>
              <a:t>창 </a:t>
            </a:r>
            <a:r>
              <a:rPr lang="en-US" altLang="ko-KR" dirty="0"/>
              <a:t>26:23).</a:t>
            </a:r>
          </a:p>
          <a:p>
            <a:r>
              <a:rPr lang="ko-KR" altLang="en-US" dirty="0"/>
              <a:t>그래서 **“신앙의 순례와 하나님의 약속을 기다리는 땅”**</a:t>
            </a:r>
            <a:r>
              <a:rPr lang="ko-KR" altLang="en-US" dirty="0" err="1"/>
              <a:t>으로</a:t>
            </a:r>
            <a:r>
              <a:rPr lang="ko-KR" altLang="en-US" dirty="0"/>
              <a:t> 상징됩니다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메마르고 황량한 지역이지만</a:t>
            </a:r>
            <a:r>
              <a:rPr lang="en-US" altLang="ko-KR" dirty="0"/>
              <a:t>, </a:t>
            </a:r>
            <a:r>
              <a:rPr lang="ko-KR" altLang="en-US" dirty="0"/>
              <a:t>하나님의 약속과 보호를 경험한 장소이기에</a:t>
            </a:r>
            <a:br>
              <a:rPr lang="ko-KR" altLang="en-US" dirty="0"/>
            </a:br>
            <a:r>
              <a:rPr lang="ko-KR" altLang="en-US" dirty="0"/>
              <a:t>종종 </a:t>
            </a:r>
            <a:r>
              <a:rPr lang="ko-KR" altLang="en-US" b="1" dirty="0"/>
              <a:t>“시험과 훈련의 땅”</a:t>
            </a:r>
            <a:r>
              <a:rPr lang="en-US" altLang="ko-KR" dirty="0"/>
              <a:t>, **“</a:t>
            </a:r>
            <a:r>
              <a:rPr lang="ko-KR" altLang="en-US" dirty="0"/>
              <a:t>하나님의 임재를 배우는 광야”**로 비유됩니다</a:t>
            </a:r>
            <a:r>
              <a:rPr lang="en-US" altLang="ko-KR" dirty="0"/>
              <a:t>.</a:t>
            </a:r>
          </a:p>
          <a:p>
            <a:br>
              <a:rPr lang="en-US" altLang="ko-KR" dirty="0"/>
            </a:br>
            <a:endParaRPr lang="en-US" altLang="ko-KR" dirty="0"/>
          </a:p>
          <a:p>
            <a:r>
              <a:rPr lang="ko-KR" altLang="en-US" b="1" dirty="0"/>
              <a:t>🌾 </a:t>
            </a:r>
            <a:r>
              <a:rPr lang="en-US" altLang="ko-KR" b="1" dirty="0"/>
              <a:t>4. </a:t>
            </a:r>
            <a:r>
              <a:rPr lang="ko-KR" altLang="en-US" b="1" dirty="0"/>
              <a:t>오늘날의 </a:t>
            </a:r>
            <a:r>
              <a:rPr lang="ko-KR" altLang="en-US" b="1" dirty="0" err="1"/>
              <a:t>네게브</a:t>
            </a:r>
            <a:endParaRPr lang="ko-KR" altLang="en-US" b="1" dirty="0"/>
          </a:p>
          <a:p>
            <a:r>
              <a:rPr lang="ko-KR" altLang="en-US" dirty="0"/>
              <a:t>현대 이스라엘은 </a:t>
            </a:r>
            <a:r>
              <a:rPr lang="ko-KR" altLang="en-US" dirty="0" err="1"/>
              <a:t>네게브</a:t>
            </a:r>
            <a:r>
              <a:rPr lang="ko-KR" altLang="en-US" dirty="0"/>
              <a:t> 지역에 </a:t>
            </a:r>
            <a:r>
              <a:rPr lang="ko-KR" altLang="en-US" b="1" dirty="0"/>
              <a:t>관개 농업</a:t>
            </a:r>
            <a:r>
              <a:rPr lang="en-US" altLang="ko-KR" b="1" dirty="0"/>
              <a:t>, </a:t>
            </a:r>
            <a:r>
              <a:rPr lang="ko-KR" altLang="en-US" b="1" dirty="0"/>
              <a:t>태양에너지</a:t>
            </a:r>
            <a:r>
              <a:rPr lang="en-US" altLang="ko-KR" b="1" dirty="0"/>
              <a:t>, </a:t>
            </a:r>
            <a:r>
              <a:rPr lang="ko-KR" altLang="en-US" b="1" dirty="0"/>
              <a:t>군사시설</a:t>
            </a:r>
            <a:r>
              <a:rPr lang="ko-KR" altLang="en-US" dirty="0"/>
              <a:t> 등을 발전시키고 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한때 사람이 살기 어려운 </a:t>
            </a:r>
            <a:r>
              <a:rPr lang="ko-KR" altLang="en-US" dirty="0" err="1"/>
              <a:t>황무지였지만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ko-KR" altLang="en-US" dirty="0"/>
              <a:t>지금은 **‘광야를 개척하는 기적의 땅’**으로 불립니다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(</a:t>
            </a:r>
            <a:r>
              <a:rPr lang="ko-KR" altLang="en-US" dirty="0"/>
              <a:t>이사야 </a:t>
            </a:r>
            <a:r>
              <a:rPr lang="en-US" altLang="ko-KR" dirty="0"/>
              <a:t>35</a:t>
            </a:r>
            <a:r>
              <a:rPr lang="ko-KR" altLang="en-US" dirty="0"/>
              <a:t>장의 예언 </a:t>
            </a:r>
            <a:r>
              <a:rPr lang="en-US" altLang="ko-KR" dirty="0"/>
              <a:t>— “</a:t>
            </a:r>
            <a:r>
              <a:rPr lang="ko-KR" altLang="en-US" dirty="0"/>
              <a:t>광야와 메마른 땅이 기뻐하며 꽃이 필 것이라” </a:t>
            </a:r>
            <a:r>
              <a:rPr lang="en-US" altLang="ko-KR" dirty="0"/>
              <a:t>— </a:t>
            </a:r>
            <a:r>
              <a:rPr lang="ko-KR" altLang="en-US" dirty="0"/>
              <a:t>와도 상징적으로 연결됨</a:t>
            </a:r>
            <a:r>
              <a:rPr lang="en-US" altLang="ko-KR" dirty="0"/>
              <a:t>)</a:t>
            </a:r>
          </a:p>
          <a:p>
            <a:br>
              <a:rPr lang="en-US" altLang="ko-KR" dirty="0"/>
            </a:br>
            <a:endParaRPr lang="en-US" altLang="ko-KR" dirty="0"/>
          </a:p>
          <a:p>
            <a:r>
              <a:rPr lang="en-US" altLang="ko-KR" dirty="0"/>
              <a:t>✅ </a:t>
            </a:r>
            <a:r>
              <a:rPr lang="ko-KR" altLang="en-US" b="1" dirty="0"/>
              <a:t>정리</a:t>
            </a:r>
            <a:r>
              <a:rPr lang="en-US" altLang="ko-KR" b="1" dirty="0"/>
              <a:t>:</a:t>
            </a:r>
            <a:endParaRPr lang="ko-KR" altLang="en-US" dirty="0"/>
          </a:p>
          <a:p>
            <a:r>
              <a:rPr lang="ko-KR" altLang="en-US" dirty="0" err="1"/>
              <a:t>네게브</a:t>
            </a:r>
            <a:r>
              <a:rPr lang="ko-KR" altLang="en-US" dirty="0"/>
              <a:t> 사막은 “남쪽의 건조한 </a:t>
            </a:r>
            <a:r>
              <a:rPr lang="ko-KR" altLang="en-US" dirty="0" err="1"/>
              <a:t>땅”을</a:t>
            </a:r>
            <a:r>
              <a:rPr lang="ko-KR" altLang="en-US" dirty="0"/>
              <a:t> 뜻하며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ko-KR" altLang="en-US" dirty="0"/>
              <a:t>성경에서는 하나님의 약속을 신뢰하며 믿음으로 나아가는 </a:t>
            </a:r>
            <a:r>
              <a:rPr lang="ko-KR" altLang="en-US" b="1" dirty="0"/>
              <a:t>광야의 상징</a:t>
            </a:r>
            <a:r>
              <a:rPr lang="ko-KR" altLang="en-US" dirty="0"/>
              <a:t>으로 사용됩니다</a:t>
            </a:r>
            <a:r>
              <a:rPr lang="en-US" altLang="ko-KR" dirty="0"/>
              <a:t>.</a:t>
            </a:r>
          </a:p>
          <a:p>
            <a:br>
              <a:rPr lang="en-US" altLang="ko-KR" dirty="0"/>
            </a:br>
            <a:endParaRPr lang="en-US" altLang="ko-KR" dirty="0"/>
          </a:p>
          <a:p>
            <a:r>
              <a:rPr lang="ko-KR" altLang="en-US" dirty="0"/>
              <a:t>원하신다면</a:t>
            </a:r>
            <a:r>
              <a:rPr lang="en-US" altLang="ko-KR" dirty="0"/>
              <a:t>, “</a:t>
            </a:r>
            <a:r>
              <a:rPr lang="ko-KR" altLang="en-US" dirty="0" err="1"/>
              <a:t>네게브</a:t>
            </a:r>
            <a:r>
              <a:rPr lang="ko-KR" altLang="en-US" dirty="0"/>
              <a:t> 사막의 성경적 의미와 영적 </a:t>
            </a:r>
            <a:r>
              <a:rPr lang="ko-KR" altLang="en-US" dirty="0" err="1"/>
              <a:t>교훈”을</a:t>
            </a:r>
            <a:r>
              <a:rPr lang="ko-KR" altLang="en-US" dirty="0"/>
              <a:t> 주제로</a:t>
            </a:r>
            <a:br>
              <a:rPr lang="ko-KR" altLang="en-US" dirty="0"/>
            </a:br>
            <a:r>
              <a:rPr lang="ko-KR" altLang="en-US" dirty="0"/>
              <a:t>📄 </a:t>
            </a:r>
            <a:r>
              <a:rPr lang="ko-KR" altLang="en-US" b="1" dirty="0"/>
              <a:t>설교 예화용 </a:t>
            </a:r>
            <a:r>
              <a:rPr lang="en-US" altLang="ko-KR" b="1" dirty="0"/>
              <a:t>1</a:t>
            </a:r>
            <a:r>
              <a:rPr lang="ko-KR" altLang="en-US" b="1" dirty="0"/>
              <a:t>쪽 요약문</a:t>
            </a:r>
            <a:r>
              <a:rPr lang="ko-KR" altLang="en-US" dirty="0"/>
              <a:t>으로 만들어드릴까요</a:t>
            </a:r>
            <a:r>
              <a:rPr lang="en-US" altLang="ko-KR" dirty="0"/>
              <a:t>?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02167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옛날을 기억하라 역대의 연대를 생각하라 네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아버지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에게 물으라 그가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네게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설명할 것이요 네 어른들에게 물으라 그들이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네게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말하리로다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지극히 높으신 자가 민족들에게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주실 때에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인종을 나누실 때에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이스라엘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자손의 수효대로 백성들의 경계를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정하셨도다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여호와의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분깃은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자기 백성이라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야곱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그가 택하신 </a:t>
            </a:r>
            <a:r>
              <a:rPr lang="ko-KR" alt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이로다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58766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병든 자는 누구를 청해야 한다고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교회의 장로들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장로들이 병든 자를 위해 할 일은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기름을 바르고 주의 이름으로 기도하라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믿음의 기도는 어떤 결과를 가져오나요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병든 자를 구원하고 죄를 </a:t>
            </a:r>
            <a:r>
              <a:rPr lang="ko-KR" altLang="en-US" dirty="0" err="1"/>
              <a:t>사함받게</a:t>
            </a:r>
            <a:r>
              <a:rPr lang="ko-KR" altLang="en-US" dirty="0"/>
              <a:t> 한다 </a:t>
            </a:r>
            <a:r>
              <a:rPr lang="en-US" altLang="ko-KR" dirty="0"/>
              <a:t>(5:15)</a:t>
            </a:r>
          </a:p>
          <a:p>
            <a:r>
              <a:rPr lang="ko-KR" altLang="en-US" dirty="0"/>
              <a:t>서로 죄를 고백하고 기도해야 하는 이유는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치유를 받기 위해 </a:t>
            </a:r>
            <a:r>
              <a:rPr lang="en-US" altLang="ko-KR" dirty="0"/>
              <a:t>(5:16)</a:t>
            </a:r>
          </a:p>
          <a:p>
            <a:r>
              <a:rPr lang="ko-KR" altLang="en-US" dirty="0"/>
              <a:t>의인의 간구는 어떤 능력이 있다고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역사하는 힘이 크다 </a:t>
            </a:r>
            <a:r>
              <a:rPr lang="en-US" altLang="ko-KR" dirty="0"/>
              <a:t>(5:16)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25356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너희는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이스라엘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자손을 위하여 이렇게 축복하여 이르되</a:t>
            </a:r>
          </a:p>
          <a:p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여호와는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복을 주시고 너를 지키시기를 원하며</a:t>
            </a:r>
          </a:p>
          <a:p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여호와는 그의 얼굴을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비추사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은혜 베푸시기를 원하며</a:t>
            </a:r>
          </a:p>
          <a:p>
            <a:r>
              <a:rPr lang="ko-KR" altLang="en-US" dirty="0"/>
              <a:t> 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여호와는 그 얼굴을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네게로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향하여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드사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평강 주시기를 원하노라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할지니라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하라</a:t>
            </a:r>
          </a:p>
          <a:p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그들은 이같이 내 이름으로 </a:t>
            </a:r>
            <a:r>
              <a:rPr lang="ko-KR" alt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이스라엘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자손에게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축복할지니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내가 그들에게 복을 주리라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0374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모세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백성에게 이르되 너희는 두려워하지 말고 가만히 서서 여호와께서 오늘 너희를 위하여 행하시는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구원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보라 너희가 오늘 본 애굽 사람을 영원히 다시 보지 아니하리라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여호와께서 너희를 위하여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싸우시리니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너희는 가만히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있을지니라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57213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모세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백성에게 이르되 너희는 두려워하지 말고 가만히 서서 여호와께서 오늘 너희를 위하여 행하시는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구원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보라 너희가 오늘 본 애굽 사람을 영원히 다시 보지 아니하리라</a:t>
            </a:r>
          </a:p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여호와께서 너희를 위하여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싸우시리니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너희는 가만히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있을지니라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28927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하나님이 이 네 소년에게 학문을 주시고 모든 서적을 깨닫게 하시고 지혜를 주셨으니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다니엘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또 모든 환상과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꿈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깨달아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알더라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66370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하나님이 이 네 소년에게 학문을 주시고 모든 서적을 깨닫게 하시고 지혜를 주셨으니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다니엘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또 모든 환상과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꿈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깨달아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알더라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08167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병든 자는 누구를 청해야 한다고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교회의 장로들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장로들이 병든 자를 위해 할 일은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기름을 바르고 주의 이름으로 기도하라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믿음의 기도는 어떤 결과를 가져오나요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병든 자를 구원하고 죄를 </a:t>
            </a:r>
            <a:r>
              <a:rPr lang="ko-KR" altLang="en-US" dirty="0" err="1"/>
              <a:t>사함받게</a:t>
            </a:r>
            <a:r>
              <a:rPr lang="ko-KR" altLang="en-US" dirty="0"/>
              <a:t> 한다 </a:t>
            </a:r>
            <a:r>
              <a:rPr lang="en-US" altLang="ko-KR" dirty="0"/>
              <a:t>(5:15)</a:t>
            </a:r>
          </a:p>
          <a:p>
            <a:r>
              <a:rPr lang="ko-KR" altLang="en-US" dirty="0"/>
              <a:t>서로 죄를 고백하고 기도해야 하는 이유는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치유를 받기 위해 </a:t>
            </a:r>
            <a:r>
              <a:rPr lang="en-US" altLang="ko-KR" dirty="0"/>
              <a:t>(5:16)</a:t>
            </a:r>
          </a:p>
          <a:p>
            <a:r>
              <a:rPr lang="ko-KR" altLang="en-US" dirty="0"/>
              <a:t>의인의 간구는 어떤 능력이 있다고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역사하는 힘이 크다 </a:t>
            </a:r>
            <a:r>
              <a:rPr lang="en-US" altLang="ko-KR" dirty="0"/>
              <a:t>(5:16)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33953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병든 자는 누구를 청해야 한다고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교회의 장로들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장로들이 병든 자를 위해 할 일은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기름을 바르고 주의 이름으로 기도하라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믿음의 기도는 어떤 결과를 가져오나요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병든 자를 구원하고 죄를 </a:t>
            </a:r>
            <a:r>
              <a:rPr lang="ko-KR" altLang="en-US" dirty="0" err="1"/>
              <a:t>사함받게</a:t>
            </a:r>
            <a:r>
              <a:rPr lang="ko-KR" altLang="en-US" dirty="0"/>
              <a:t> 한다 </a:t>
            </a:r>
            <a:r>
              <a:rPr lang="en-US" altLang="ko-KR" dirty="0"/>
              <a:t>(5:15)</a:t>
            </a:r>
          </a:p>
          <a:p>
            <a:r>
              <a:rPr lang="ko-KR" altLang="en-US" dirty="0"/>
              <a:t>서로 죄를 고백하고 기도해야 하는 이유는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치유를 받기 위해 </a:t>
            </a:r>
            <a:r>
              <a:rPr lang="en-US" altLang="ko-KR" dirty="0"/>
              <a:t>(5:16)</a:t>
            </a:r>
          </a:p>
          <a:p>
            <a:r>
              <a:rPr lang="ko-KR" altLang="en-US" dirty="0"/>
              <a:t>의인의 간구는 어떤 능력이 있다고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역사하는 힘이 크다 </a:t>
            </a:r>
            <a:r>
              <a:rPr lang="en-US" altLang="ko-KR" dirty="0"/>
              <a:t>(5:16)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31348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병든 자는 누구를 청해야 한다고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교회의 장로들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장로들이 병든 자를 위해 할 일은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기름을 바르고 주의 이름으로 기도하라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믿음의 기도는 어떤 결과를 가져오나요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병든 자를 구원하고 죄를 </a:t>
            </a:r>
            <a:r>
              <a:rPr lang="ko-KR" altLang="en-US" dirty="0" err="1"/>
              <a:t>사함받게</a:t>
            </a:r>
            <a:r>
              <a:rPr lang="ko-KR" altLang="en-US" dirty="0"/>
              <a:t> 한다 </a:t>
            </a:r>
            <a:r>
              <a:rPr lang="en-US" altLang="ko-KR" dirty="0"/>
              <a:t>(5:15)</a:t>
            </a:r>
          </a:p>
          <a:p>
            <a:r>
              <a:rPr lang="ko-KR" altLang="en-US" dirty="0"/>
              <a:t>서로 죄를 고백하고 기도해야 하는 이유는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치유를 받기 위해 </a:t>
            </a:r>
            <a:r>
              <a:rPr lang="en-US" altLang="ko-KR" dirty="0"/>
              <a:t>(5:16)</a:t>
            </a:r>
          </a:p>
          <a:p>
            <a:r>
              <a:rPr lang="ko-KR" altLang="en-US" dirty="0"/>
              <a:t>의인의 간구는 어떤 능력이 있다고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역사하는 힘이 크다 </a:t>
            </a:r>
            <a:r>
              <a:rPr lang="en-US" altLang="ko-KR" dirty="0"/>
              <a:t>(5:16)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9152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92339-A4F2-61DB-D7E8-9FF55DDCF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7B18BCB-EC90-A830-F295-A26B08DD78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990B14D-DF1C-5907-09AA-7ACCF56F3F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여호와는 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반석이시요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나의 요새시요 나를 건지시는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하나님이시요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내가 그 안에 피할 나의 바위시요 나의 방패시요 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 구원의 </a:t>
            </a:r>
            <a:r>
              <a:rPr lang="ko-KR" altLang="en-US" sz="12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뿔이시요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산성이시로다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BFCDEAE-59DE-2E6A-D41C-6BFDAF7D31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96237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병든 자는 누구를 청해야 한다고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교회의 장로들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장로들이 병든 자를 위해 할 일은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기름을 바르고 주의 이름으로 기도하라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믿음의 기도는 어떤 결과를 가져오나요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병든 자를 구원하고 죄를 </a:t>
            </a:r>
            <a:r>
              <a:rPr lang="ko-KR" altLang="en-US" dirty="0" err="1"/>
              <a:t>사함받게</a:t>
            </a:r>
            <a:r>
              <a:rPr lang="ko-KR" altLang="en-US" dirty="0"/>
              <a:t> 한다 </a:t>
            </a:r>
            <a:r>
              <a:rPr lang="en-US" altLang="ko-KR" dirty="0"/>
              <a:t>(5:15)</a:t>
            </a:r>
          </a:p>
          <a:p>
            <a:r>
              <a:rPr lang="ko-KR" altLang="en-US" dirty="0"/>
              <a:t>서로 죄를 고백하고 기도해야 하는 이유는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치유를 받기 위해 </a:t>
            </a:r>
            <a:r>
              <a:rPr lang="en-US" altLang="ko-KR" dirty="0"/>
              <a:t>(5:16)</a:t>
            </a:r>
          </a:p>
          <a:p>
            <a:r>
              <a:rPr lang="ko-KR" altLang="en-US" dirty="0"/>
              <a:t>의인의 간구는 어떤 능력이 있다고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역사하는 힘이 크다 </a:t>
            </a:r>
            <a:r>
              <a:rPr lang="en-US" altLang="ko-KR" dirty="0"/>
              <a:t>(5:16)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64720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병든 자는 누구를 청해야 한다고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교회의 장로들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장로들이 병든 자를 위해 할 일은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기름을 바르고 주의 이름으로 기도하라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믿음의 기도는 어떤 결과를 가져오나요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병든 자를 구원하고 죄를 </a:t>
            </a:r>
            <a:r>
              <a:rPr lang="ko-KR" altLang="en-US" dirty="0" err="1"/>
              <a:t>사함받게</a:t>
            </a:r>
            <a:r>
              <a:rPr lang="ko-KR" altLang="en-US" dirty="0"/>
              <a:t> 한다 </a:t>
            </a:r>
            <a:r>
              <a:rPr lang="en-US" altLang="ko-KR" dirty="0"/>
              <a:t>(5:15)</a:t>
            </a:r>
          </a:p>
          <a:p>
            <a:r>
              <a:rPr lang="ko-KR" altLang="en-US" dirty="0"/>
              <a:t>서로 죄를 고백하고 기도해야 하는 이유는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치유를 받기 위해 </a:t>
            </a:r>
            <a:r>
              <a:rPr lang="en-US" altLang="ko-KR" dirty="0"/>
              <a:t>(5:16)</a:t>
            </a:r>
          </a:p>
          <a:p>
            <a:r>
              <a:rPr lang="ko-KR" altLang="en-US" dirty="0"/>
              <a:t>의인의 간구는 어떤 능력이 있다고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역사하는 힘이 크다 </a:t>
            </a:r>
            <a:r>
              <a:rPr lang="en-US" altLang="ko-KR" dirty="0"/>
              <a:t>(5:16)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6762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집에 들어가 아기와 그의 어머니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마리아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함께 있는 것을 보고 엎드려 아기께 경배하고 보배합을 열어 황금과 유향과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몰약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예물로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드리니라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17880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집에 들어가 아기와 그의 어머니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마리아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함께 있는 것을 보고 엎드려 아기께 경배하고 보배합을 열어 황금과 유향과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몰약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예물로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드리니라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63891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집에 들어가 아기와 그의 어머니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마리아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함께 있는 것을 보고 엎드려 아기께 경배하고 보배합을 열어 황금과 유향과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몰약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예물로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드리니라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49368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집에 들어가 아기와 그의 어머니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마리아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함께 있는 것을 보고 엎드려 아기께 경배하고 보배합을 열어 황금과 유향과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몰약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예물로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드리니라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17919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집에 들어가 아기와 그의 어머니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마리아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함께 있는 것을 보고 엎드려 아기께 경배하고 보배합을 열어 황금과 유향과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몰약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예물로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드리니라</a:t>
            </a:r>
            <a:endParaRPr lang="ko-KR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64810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61342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플라시보</a:t>
            </a:r>
            <a:r>
              <a:rPr lang="ko-KR" altLang="en-US" dirty="0"/>
              <a:t> 효과는 </a:t>
            </a:r>
            <a:r>
              <a:rPr lang="ko-KR" altLang="en-US" b="1" dirty="0"/>
              <a:t>심리적 기대감이나 믿음이 실제 생리적 변화를 유발하는 현상</a:t>
            </a:r>
            <a:r>
              <a:rPr lang="ko-KR" altLang="en-US" dirty="0"/>
              <a:t>을 의미합니다</a:t>
            </a:r>
            <a:r>
              <a:rPr lang="en-US" altLang="ko-KR" dirty="0"/>
              <a:t>. </a:t>
            </a:r>
            <a:r>
              <a:rPr lang="ko-KR" altLang="en-US" dirty="0" err="1"/>
              <a:t>플라시보</a:t>
            </a:r>
            <a:r>
              <a:rPr lang="en-US" altLang="ko-KR" dirty="0"/>
              <a:t>(Placebo)</a:t>
            </a:r>
            <a:r>
              <a:rPr lang="ko-KR" altLang="en-US" dirty="0"/>
              <a:t>는 라틴어로 </a:t>
            </a:r>
            <a:r>
              <a:rPr lang="en-US" altLang="ko-KR" dirty="0"/>
              <a:t>"</a:t>
            </a:r>
            <a:r>
              <a:rPr lang="ko-KR" altLang="en-US" dirty="0"/>
              <a:t>기쁘게 하다</a:t>
            </a:r>
            <a:r>
              <a:rPr lang="en-US" altLang="ko-KR" dirty="0"/>
              <a:t>"</a:t>
            </a:r>
            <a:r>
              <a:rPr lang="ko-KR" altLang="en-US" dirty="0"/>
              <a:t>라는 뜻을 가지고 있으며</a:t>
            </a:r>
            <a:r>
              <a:rPr lang="en-US" altLang="ko-KR" dirty="0"/>
              <a:t>, </a:t>
            </a:r>
            <a:r>
              <a:rPr lang="ko-KR" altLang="en-US" dirty="0"/>
              <a:t>의학적 효과가 없는 가짜 약이나 치료를 받았음에도 환자가 증상이 개선되는 현상을 가리킵니다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595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병든 자는 누구를 청해야 한다고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교회의 장로들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장로들이 병든 자를 위해 할 일은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기름을 바르고 주의 이름으로 기도하라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믿음의 기도는 어떤 결과를 가져오나요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병든 자를 구원하고 죄를 </a:t>
            </a:r>
            <a:r>
              <a:rPr lang="ko-KR" altLang="en-US" dirty="0" err="1"/>
              <a:t>사함받게</a:t>
            </a:r>
            <a:r>
              <a:rPr lang="ko-KR" altLang="en-US" dirty="0"/>
              <a:t> 한다 </a:t>
            </a:r>
            <a:r>
              <a:rPr lang="en-US" altLang="ko-KR" dirty="0"/>
              <a:t>(5:15)</a:t>
            </a:r>
          </a:p>
          <a:p>
            <a:r>
              <a:rPr lang="ko-KR" altLang="en-US" dirty="0"/>
              <a:t>서로 죄를 고백하고 기도해야 하는 이유는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치유를 받기 위해 </a:t>
            </a:r>
            <a:r>
              <a:rPr lang="en-US" altLang="ko-KR" dirty="0"/>
              <a:t>(5:16)</a:t>
            </a:r>
          </a:p>
          <a:p>
            <a:r>
              <a:rPr lang="ko-KR" altLang="en-US" dirty="0"/>
              <a:t>의인의 간구는 어떤 능력이 있다고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역사하는 힘이 크다 </a:t>
            </a:r>
            <a:r>
              <a:rPr lang="en-US" altLang="ko-KR" dirty="0"/>
              <a:t>(5:16)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079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AE37F-C023-B727-327C-8F8CE1E42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E8DEE26-1A0B-19ED-15F4-A29AEEB43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FE54C7C-72E3-B57F-20C2-257FEB4B6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여호와는 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반석이시요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나의 요새시요 나를 건지시는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하나님이시요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내가 그 안에 피할 나의 바위시요 나의 방패시요 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 구원의 </a:t>
            </a:r>
            <a:r>
              <a:rPr lang="ko-KR" altLang="en-US" sz="12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뿔이시요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산성이시로다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5C8389D-CA5A-13C2-9E5C-D3BE52C93F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0327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병든 자는 누구를 청해야 한다고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교회의 장로들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장로들이 병든 자를 위해 할 일은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기름을 바르고 주의 이름으로 기도하라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믿음의 기도는 어떤 결과를 가져오나요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병든 자를 구원하고 죄를 </a:t>
            </a:r>
            <a:r>
              <a:rPr lang="ko-KR" altLang="en-US" dirty="0" err="1"/>
              <a:t>사함받게</a:t>
            </a:r>
            <a:r>
              <a:rPr lang="ko-KR" altLang="en-US" dirty="0"/>
              <a:t> 한다 </a:t>
            </a:r>
            <a:r>
              <a:rPr lang="en-US" altLang="ko-KR" dirty="0"/>
              <a:t>(5:15)</a:t>
            </a:r>
          </a:p>
          <a:p>
            <a:r>
              <a:rPr lang="ko-KR" altLang="en-US" dirty="0"/>
              <a:t>서로 죄를 고백하고 기도해야 하는 이유는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치유를 받기 위해 </a:t>
            </a:r>
            <a:r>
              <a:rPr lang="en-US" altLang="ko-KR" dirty="0"/>
              <a:t>(5:16)</a:t>
            </a:r>
          </a:p>
          <a:p>
            <a:r>
              <a:rPr lang="ko-KR" altLang="en-US" dirty="0"/>
              <a:t>의인의 간구는 어떤 능력이 있다고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역사하는 힘이 크다 </a:t>
            </a:r>
            <a:r>
              <a:rPr lang="en-US" altLang="ko-KR" dirty="0"/>
              <a:t>(5:16)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78783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병든 자는 누구를 청해야 한다고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교회의 장로들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장로들이 병든 자를 위해 할 일은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기름을 바르고 주의 이름으로 기도하라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믿음의 기도는 어떤 결과를 가져오나요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병든 자를 구원하고 죄를 </a:t>
            </a:r>
            <a:r>
              <a:rPr lang="ko-KR" altLang="en-US" dirty="0" err="1"/>
              <a:t>사함받게</a:t>
            </a:r>
            <a:r>
              <a:rPr lang="ko-KR" altLang="en-US" dirty="0"/>
              <a:t> 한다 </a:t>
            </a:r>
            <a:r>
              <a:rPr lang="en-US" altLang="ko-KR" dirty="0"/>
              <a:t>(5:15)</a:t>
            </a:r>
          </a:p>
          <a:p>
            <a:r>
              <a:rPr lang="ko-KR" altLang="en-US" dirty="0"/>
              <a:t>서로 죄를 고백하고 기도해야 하는 이유는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치유를 받기 위해 </a:t>
            </a:r>
            <a:r>
              <a:rPr lang="en-US" altLang="ko-KR" dirty="0"/>
              <a:t>(5:16)</a:t>
            </a:r>
          </a:p>
          <a:p>
            <a:r>
              <a:rPr lang="ko-KR" altLang="en-US" dirty="0"/>
              <a:t>의인의 간구는 어떤 능력이 있다고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역사하는 힘이 크다 </a:t>
            </a:r>
            <a:r>
              <a:rPr lang="en-US" altLang="ko-KR" dirty="0"/>
              <a:t>(5:16)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49440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병든 자는 누구를 청해야 한다고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교회의 장로들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장로들이 병든 자를 위해 할 일은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기름을 바르고 주의 이름으로 기도하라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믿음의 기도는 어떤 결과를 가져오나요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병든 자를 구원하고 죄를 </a:t>
            </a:r>
            <a:r>
              <a:rPr lang="ko-KR" altLang="en-US" dirty="0" err="1"/>
              <a:t>사함받게</a:t>
            </a:r>
            <a:r>
              <a:rPr lang="ko-KR" altLang="en-US" dirty="0"/>
              <a:t> 한다 </a:t>
            </a:r>
            <a:r>
              <a:rPr lang="en-US" altLang="ko-KR" dirty="0"/>
              <a:t>(5:15)</a:t>
            </a:r>
          </a:p>
          <a:p>
            <a:r>
              <a:rPr lang="ko-KR" altLang="en-US" dirty="0"/>
              <a:t>서로 죄를 고백하고 기도해야 하는 이유는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치유를 받기 위해 </a:t>
            </a:r>
            <a:r>
              <a:rPr lang="en-US" altLang="ko-KR" dirty="0"/>
              <a:t>(5:16)</a:t>
            </a:r>
          </a:p>
          <a:p>
            <a:r>
              <a:rPr lang="ko-KR" altLang="en-US" dirty="0"/>
              <a:t>의인의 간구는 어떤 능력이 있다고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역사하는 힘이 크다 </a:t>
            </a:r>
            <a:r>
              <a:rPr lang="en-US" altLang="ko-KR" dirty="0"/>
              <a:t>(5:16)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26698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병든 자는 누구를 청해야 한다고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교회의 장로들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장로들이 병든 자를 위해 할 일은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기름을 바르고 주의 이름으로 기도하라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믿음의 기도는 어떤 결과를 가져오나요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병든 자를 구원하고 죄를 </a:t>
            </a:r>
            <a:r>
              <a:rPr lang="ko-KR" altLang="en-US" dirty="0" err="1"/>
              <a:t>사함받게</a:t>
            </a:r>
            <a:r>
              <a:rPr lang="ko-KR" altLang="en-US" dirty="0"/>
              <a:t> 한다 </a:t>
            </a:r>
            <a:r>
              <a:rPr lang="en-US" altLang="ko-KR" dirty="0"/>
              <a:t>(5:15)</a:t>
            </a:r>
          </a:p>
          <a:p>
            <a:r>
              <a:rPr lang="ko-KR" altLang="en-US" dirty="0"/>
              <a:t>서로 죄를 고백하고 기도해야 하는 이유는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치유를 받기 위해 </a:t>
            </a:r>
            <a:r>
              <a:rPr lang="en-US" altLang="ko-KR" dirty="0"/>
              <a:t>(5:16)</a:t>
            </a:r>
          </a:p>
          <a:p>
            <a:r>
              <a:rPr lang="ko-KR" altLang="en-US" dirty="0"/>
              <a:t>의인의 간구는 어떤 능력이 있다고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역사하는 힘이 크다 </a:t>
            </a:r>
            <a:r>
              <a:rPr lang="en-US" altLang="ko-KR" dirty="0"/>
              <a:t>(5:16)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96956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병든 자는 누구를 청해야 한다고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교회의 장로들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장로들이 병든 자를 위해 할 일은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기름을 바르고 주의 이름으로 기도하라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믿음의 기도는 어떤 결과를 가져오나요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병든 자를 구원하고 죄를 </a:t>
            </a:r>
            <a:r>
              <a:rPr lang="ko-KR" altLang="en-US" dirty="0" err="1"/>
              <a:t>사함받게</a:t>
            </a:r>
            <a:r>
              <a:rPr lang="ko-KR" altLang="en-US" dirty="0"/>
              <a:t> 한다 </a:t>
            </a:r>
            <a:r>
              <a:rPr lang="en-US" altLang="ko-KR" dirty="0"/>
              <a:t>(5:15)</a:t>
            </a:r>
          </a:p>
          <a:p>
            <a:r>
              <a:rPr lang="ko-KR" altLang="en-US" dirty="0"/>
              <a:t>서로 죄를 고백하고 기도해야 하는 이유는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치유를 받기 위해 </a:t>
            </a:r>
            <a:r>
              <a:rPr lang="en-US" altLang="ko-KR" dirty="0"/>
              <a:t>(5:16)</a:t>
            </a:r>
          </a:p>
          <a:p>
            <a:r>
              <a:rPr lang="ko-KR" altLang="en-US" dirty="0"/>
              <a:t>의인의 간구는 어떤 능력이 있다고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역사하는 힘이 크다 </a:t>
            </a:r>
            <a:r>
              <a:rPr lang="en-US" altLang="ko-KR" dirty="0"/>
              <a:t>(5:16)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59911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병든 자는 누구를 청해야 한다고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교회의 장로들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장로들이 병든 자를 위해 할 일은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기름을 바르고 주의 이름으로 기도하라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믿음의 기도는 어떤 결과를 가져오나요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병든 자를 구원하고 죄를 </a:t>
            </a:r>
            <a:r>
              <a:rPr lang="ko-KR" altLang="en-US" dirty="0" err="1"/>
              <a:t>사함받게</a:t>
            </a:r>
            <a:r>
              <a:rPr lang="ko-KR" altLang="en-US" dirty="0"/>
              <a:t> 한다 </a:t>
            </a:r>
            <a:r>
              <a:rPr lang="en-US" altLang="ko-KR" dirty="0"/>
              <a:t>(5:15)</a:t>
            </a:r>
          </a:p>
          <a:p>
            <a:r>
              <a:rPr lang="ko-KR" altLang="en-US" dirty="0"/>
              <a:t>서로 죄를 고백하고 기도해야 하는 이유는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치유를 받기 위해 </a:t>
            </a:r>
            <a:r>
              <a:rPr lang="en-US" altLang="ko-KR" dirty="0"/>
              <a:t>(5:16)</a:t>
            </a:r>
          </a:p>
          <a:p>
            <a:r>
              <a:rPr lang="ko-KR" altLang="en-US" dirty="0"/>
              <a:t>의인의 간구는 어떤 능력이 있다고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역사하는 힘이 크다 </a:t>
            </a:r>
            <a:r>
              <a:rPr lang="en-US" altLang="ko-KR" dirty="0"/>
              <a:t>(5:16)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21078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병든 자는 누구를 청해야 한다고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교회의 장로들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장로들이 병든 자를 위해 할 일은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기름을 바르고 주의 이름으로 기도하라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믿음의 기도는 어떤 결과를 가져오나요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병든 자를 구원하고 죄를 </a:t>
            </a:r>
            <a:r>
              <a:rPr lang="ko-KR" altLang="en-US" dirty="0" err="1"/>
              <a:t>사함받게</a:t>
            </a:r>
            <a:r>
              <a:rPr lang="ko-KR" altLang="en-US" dirty="0"/>
              <a:t> 한다 </a:t>
            </a:r>
            <a:r>
              <a:rPr lang="en-US" altLang="ko-KR" dirty="0"/>
              <a:t>(5:15)</a:t>
            </a:r>
          </a:p>
          <a:p>
            <a:r>
              <a:rPr lang="ko-KR" altLang="en-US" dirty="0"/>
              <a:t>서로 죄를 고백하고 기도해야 하는 이유는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치유를 받기 위해 </a:t>
            </a:r>
            <a:r>
              <a:rPr lang="en-US" altLang="ko-KR" dirty="0"/>
              <a:t>(5:16)</a:t>
            </a:r>
          </a:p>
          <a:p>
            <a:r>
              <a:rPr lang="ko-KR" altLang="en-US" dirty="0"/>
              <a:t>의인의 간구는 어떤 능력이 있다고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역사하는 힘이 크다 </a:t>
            </a:r>
            <a:r>
              <a:rPr lang="en-US" altLang="ko-KR" dirty="0"/>
              <a:t>(5:16)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83757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병든 자는 누구를 청해야 한다고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교회의 장로들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장로들이 병든 자를 위해 할 일은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기름을 바르고 주의 이름으로 기도하라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믿음의 기도는 어떤 결과를 가져오나요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병든 자를 구원하고 죄를 </a:t>
            </a:r>
            <a:r>
              <a:rPr lang="ko-KR" altLang="en-US" dirty="0" err="1"/>
              <a:t>사함받게</a:t>
            </a:r>
            <a:r>
              <a:rPr lang="ko-KR" altLang="en-US" dirty="0"/>
              <a:t> 한다 </a:t>
            </a:r>
            <a:r>
              <a:rPr lang="en-US" altLang="ko-KR" dirty="0"/>
              <a:t>(5:15)</a:t>
            </a:r>
          </a:p>
          <a:p>
            <a:r>
              <a:rPr lang="ko-KR" altLang="en-US" dirty="0"/>
              <a:t>서로 죄를 고백하고 기도해야 하는 이유는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치유를 받기 위해 </a:t>
            </a:r>
            <a:r>
              <a:rPr lang="en-US" altLang="ko-KR" dirty="0"/>
              <a:t>(5:16)</a:t>
            </a:r>
          </a:p>
          <a:p>
            <a:r>
              <a:rPr lang="ko-KR" altLang="en-US" dirty="0"/>
              <a:t>의인의 간구는 어떤 능력이 있다고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역사하는 힘이 크다 </a:t>
            </a:r>
            <a:r>
              <a:rPr lang="en-US" altLang="ko-KR" dirty="0"/>
              <a:t>(5:16)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46522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병든 자는 누구를 청해야 한다고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교회의 장로들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장로들이 병든 자를 위해 할 일은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기름을 바르고 주의 이름으로 기도하라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믿음의 기도는 어떤 결과를 가져오나요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병든 자를 구원하고 죄를 </a:t>
            </a:r>
            <a:r>
              <a:rPr lang="ko-KR" altLang="en-US" dirty="0" err="1"/>
              <a:t>사함받게</a:t>
            </a:r>
            <a:r>
              <a:rPr lang="ko-KR" altLang="en-US" dirty="0"/>
              <a:t> 한다 </a:t>
            </a:r>
            <a:r>
              <a:rPr lang="en-US" altLang="ko-KR" dirty="0"/>
              <a:t>(5:15)</a:t>
            </a:r>
          </a:p>
          <a:p>
            <a:r>
              <a:rPr lang="ko-KR" altLang="en-US" dirty="0"/>
              <a:t>서로 죄를 고백하고 기도해야 하는 이유는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치유를 받기 위해 </a:t>
            </a:r>
            <a:r>
              <a:rPr lang="en-US" altLang="ko-KR" dirty="0"/>
              <a:t>(5:16)</a:t>
            </a:r>
          </a:p>
          <a:p>
            <a:r>
              <a:rPr lang="ko-KR" altLang="en-US" dirty="0"/>
              <a:t>의인의 간구는 어떤 능력이 있다고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역사하는 힘이 크다 </a:t>
            </a:r>
            <a:r>
              <a:rPr lang="en-US" altLang="ko-KR" dirty="0"/>
              <a:t>(5:16)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07813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병든 자는 누구를 청해야 한다고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교회의 장로들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장로들이 병든 자를 위해 할 일은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기름을 바르고 주의 이름으로 기도하라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믿음의 기도는 어떤 결과를 가져오나요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병든 자를 구원하고 죄를 </a:t>
            </a:r>
            <a:r>
              <a:rPr lang="ko-KR" altLang="en-US" dirty="0" err="1"/>
              <a:t>사함받게</a:t>
            </a:r>
            <a:r>
              <a:rPr lang="ko-KR" altLang="en-US" dirty="0"/>
              <a:t> 한다 </a:t>
            </a:r>
            <a:r>
              <a:rPr lang="en-US" altLang="ko-KR" dirty="0"/>
              <a:t>(5:15)</a:t>
            </a:r>
          </a:p>
          <a:p>
            <a:r>
              <a:rPr lang="ko-KR" altLang="en-US" dirty="0"/>
              <a:t>서로 죄를 고백하고 기도해야 하는 이유는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치유를 받기 위해 </a:t>
            </a:r>
            <a:r>
              <a:rPr lang="en-US" altLang="ko-KR" dirty="0"/>
              <a:t>(5:16)</a:t>
            </a:r>
          </a:p>
          <a:p>
            <a:r>
              <a:rPr lang="ko-KR" altLang="en-US" dirty="0"/>
              <a:t>의인의 간구는 어떤 능력이 있다고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역사하는 힘이 크다 </a:t>
            </a:r>
            <a:r>
              <a:rPr lang="en-US" altLang="ko-KR" dirty="0"/>
              <a:t>(5:16)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0098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9797D-083C-BA9D-CF3E-4A3C30C5F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A802648-6FA8-386D-71EF-61F9D13DE5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6B4D662-D485-8959-F7B7-DB903419C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여호와는 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반석이시요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나의 요새시요 나를 건지시는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하나님이시요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내가 그 안에 피할 나의 바위시요 나의 방패시요 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 구원의 </a:t>
            </a:r>
            <a:r>
              <a:rPr lang="ko-KR" altLang="en-US" sz="12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뿔이시요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산성이시로다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B70421F-307B-E505-2912-8B019D42A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6698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병든 자는 누구를 청해야 한다고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교회의 장로들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장로들이 병든 자를 위해 할 일은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기름을 바르고 주의 이름으로 기도하라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믿음의 기도는 어떤 결과를 가져오나요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병든 자를 구원하고 죄를 </a:t>
            </a:r>
            <a:r>
              <a:rPr lang="ko-KR" altLang="en-US" dirty="0" err="1"/>
              <a:t>사함받게</a:t>
            </a:r>
            <a:r>
              <a:rPr lang="ko-KR" altLang="en-US" dirty="0"/>
              <a:t> 한다 </a:t>
            </a:r>
            <a:r>
              <a:rPr lang="en-US" altLang="ko-KR" dirty="0"/>
              <a:t>(5:15)</a:t>
            </a:r>
          </a:p>
          <a:p>
            <a:r>
              <a:rPr lang="ko-KR" altLang="en-US" dirty="0"/>
              <a:t>서로 죄를 고백하고 기도해야 하는 이유는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치유를 받기 위해 </a:t>
            </a:r>
            <a:r>
              <a:rPr lang="en-US" altLang="ko-KR" dirty="0"/>
              <a:t>(5:16)</a:t>
            </a:r>
          </a:p>
          <a:p>
            <a:r>
              <a:rPr lang="ko-KR" altLang="en-US" dirty="0"/>
              <a:t>의인의 간구는 어떤 능력이 있다고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역사하는 힘이 크다 </a:t>
            </a:r>
            <a:r>
              <a:rPr lang="en-US" altLang="ko-KR" dirty="0"/>
              <a:t>(5:16)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78011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병든 자는 누구를 청해야 한다고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교회의 장로들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장로들이 병든 자를 위해 할 일은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기름을 바르고 주의 이름으로 기도하라 </a:t>
            </a:r>
            <a:r>
              <a:rPr lang="en-US" altLang="ko-KR" dirty="0"/>
              <a:t>(5:14)</a:t>
            </a:r>
          </a:p>
          <a:p>
            <a:r>
              <a:rPr lang="ko-KR" altLang="en-US" dirty="0"/>
              <a:t>믿음의 기도는 어떤 결과를 가져오나요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병든 자를 구원하고 죄를 </a:t>
            </a:r>
            <a:r>
              <a:rPr lang="ko-KR" altLang="en-US" dirty="0" err="1"/>
              <a:t>사함받게</a:t>
            </a:r>
            <a:r>
              <a:rPr lang="ko-KR" altLang="en-US" dirty="0"/>
              <a:t> 한다 </a:t>
            </a:r>
            <a:r>
              <a:rPr lang="en-US" altLang="ko-KR" dirty="0"/>
              <a:t>(5:15)</a:t>
            </a:r>
          </a:p>
          <a:p>
            <a:r>
              <a:rPr lang="ko-KR" altLang="en-US" dirty="0"/>
              <a:t>서로 죄를 고백하고 기도해야 하는 이유는 무엇인가요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치유를 받기 위해 </a:t>
            </a:r>
            <a:r>
              <a:rPr lang="en-US" altLang="ko-KR" dirty="0"/>
              <a:t>(5:16)</a:t>
            </a:r>
          </a:p>
          <a:p>
            <a:r>
              <a:rPr lang="ko-KR" altLang="en-US" dirty="0"/>
              <a:t>의인의 간구는 어떤 능력이 있다고 했나요</a:t>
            </a:r>
            <a:r>
              <a:rPr lang="en-US" altLang="ko-KR" dirty="0"/>
              <a:t>?</a:t>
            </a:r>
            <a:br>
              <a:rPr lang="en-US" altLang="ko-KR" dirty="0"/>
            </a:br>
            <a:r>
              <a:rPr lang="ko-KR" altLang="en-US" b="1" dirty="0"/>
              <a:t>정답</a:t>
            </a:r>
            <a:r>
              <a:rPr lang="en-US" altLang="ko-KR" dirty="0"/>
              <a:t>: </a:t>
            </a:r>
            <a:r>
              <a:rPr lang="ko-KR" altLang="en-US" dirty="0"/>
              <a:t>역사하는 힘이 크다 </a:t>
            </a:r>
            <a:r>
              <a:rPr lang="en-US" altLang="ko-KR" dirty="0"/>
              <a:t>(5:16)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25670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악귀를 쫓아내심과 병 고침을 받은 어떤 여자들 곧 일곱 귀신이 나간 자 </a:t>
            </a:r>
            <a:r>
              <a:rPr lang="ko-KR" alt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막달라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인이라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하는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마리아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</a:t>
            </a:r>
          </a:p>
          <a:p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헤롯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청지기 구사의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ko-KR" alt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요안나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수산나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다른 여러 여자가 함께 하여 자기들의 소유로 그들을 섬기더라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18358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악귀를 쫓아내심과 병 고침을 받은 어떤 여자들 곧 일곱 귀신이 나간 자 </a:t>
            </a:r>
            <a:r>
              <a:rPr lang="ko-KR" alt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막달라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인이라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하는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마리아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</a:t>
            </a:r>
          </a:p>
          <a:p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헤롯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청지기 구사의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ko-KR" alt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요안나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수산나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다른 여러 여자가 함께 하여 자기들의 소유로 그들을 섬기더라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92984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악귀를 쫓아내심과 병 고침을 받은 어떤 여자들 곧 일곱 귀신이 나간 자 </a:t>
            </a:r>
            <a:r>
              <a:rPr lang="ko-KR" alt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막달라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인이라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하는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마리아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</a:t>
            </a:r>
          </a:p>
          <a:p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헤롯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청지기 구사의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ko-KR" alt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요안나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수산나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다른 여러 여자가 함께 하여 자기들의 소유로 그들을 섬기더라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177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15939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악귀를 쫓아내심과 병 고침을 받은 어떤 여자들 곧 일곱 귀신이 나간 자 </a:t>
            </a:r>
            <a:r>
              <a:rPr lang="ko-KR" alt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막달라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인이라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하는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마리아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</a:t>
            </a:r>
          </a:p>
          <a:p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헤롯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청지기 구사의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ko-KR" alt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요안나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수산나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다른 여러 여자가 함께 하여 자기들의 소유로 그들을 섬기더라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297806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악귀를 쫓아내심과 병 고침을 받은 어떤 여자들 곧 일곱 귀신이 나간 자 </a:t>
            </a:r>
            <a:r>
              <a:rPr lang="ko-KR" alt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막달라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인이라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하는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마리아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</a:t>
            </a:r>
          </a:p>
          <a:p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헤롯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청지기 구사의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ko-KR" alt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요안나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수산나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다른 여러 여자가 함께 하여 자기들의 소유로 그들을 섬기더라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179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87593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세상에서 가장 빠른 닭은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후다닥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못팔고도 돈 번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철물점 주인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많이 맞을수록 좋은 것은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시험문제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날마다 가슴에 흑심을 품고 있는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도둑이 가장 싫어하는 아이스크림은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누가바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소가 가장 무서워하는 말은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소피보러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간다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한국에서 가장 급하게 만든 떡은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헐레벌떡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 중에서 가장 빠른 새는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눈깜작할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미소의 반대말은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당기소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친구들과 술집에 가서 술값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안내려고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추는 춤은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주춤주춤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호주의 돈을 뭐라고 하는가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호주머니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노인들이 가장 좋아하는 목포는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나이아가라 목포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텔레토비가 차린 안경점 이름은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아이조아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엉덩이가 뚱뚱한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엉뚱한 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소나타는 누가 탈까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처녀가 타서는 안 되는 차는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아벨라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먹는 음식은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여탕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갖은 권리는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학생들이 싫어하는 피자는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책 피자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신이 화가 나면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신발끈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개사사람을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가르친다를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자로 줄이면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개인지도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공이 웃으면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풋볼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광부가 가장 많은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나라은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케냐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울다가 다시 웃는 사람을 다섯 글자로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아까운사람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세상에서 가장 쉬운 숫자는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십구만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(190,000)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뉴스통신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(http://www.groundnews.net)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193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57529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세상에서 가장 빠른 닭은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후다닥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못팔고도 돈 번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철물점 주인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많이 맞을수록 좋은 것은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시험문제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날마다 가슴에 흑심을 품고 있는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도둑이 가장 싫어하는 아이스크림은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누가바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소가 가장 무서워하는 말은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소피보러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간다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한국에서 가장 급하게 만든 떡은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헐레벌떡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 중에서 가장 빠른 새는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눈깜작할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미소의 반대말은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당기소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친구들과 술집에 가서 술값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안내려고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추는 춤은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주춤주춤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호주의 돈을 뭐라고 하는가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호주머니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노인들이 가장 좋아하는 목포는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나이아가라 목포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텔레토비가 차린 안경점 이름은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아이조아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엉덩이가 뚱뚱한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엉뚱한 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소나타는 누가 탈까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처녀가 타서는 안 되는 차는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아벨라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먹는 음식은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여탕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갖은 권리는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학생들이 싫어하는 피자는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책 피자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신이 화가 나면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신발끈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개사사람을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가르친다를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자로 줄이면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개인지도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공이 웃으면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풋볼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광부가 가장 많은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나라은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케냐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울다가 다시 웃는 사람을 다섯 글자로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아까운사람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세상에서 가장 쉬운 숫자는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십구만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(190,000)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뉴스통신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(http://www.groundnews.net)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194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76537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세상에서 가장 빠른 닭은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후다닥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못팔고도 돈 번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철물점 주인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많이 맞을수록 좋은 것은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시험문제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날마다 가슴에 흑심을 품고 있는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도둑이 가장 싫어하는 아이스크림은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누가바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소가 가장 무서워하는 말은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소피보러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간다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한국에서 가장 급하게 만든 떡은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헐레벌떡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 중에서 가장 빠른 새는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눈깜작할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미소의 반대말은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당기소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친구들과 술집에 가서 술값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안내려고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추는 춤은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주춤주춤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호주의 돈을 뭐라고 하는가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호주머니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노인들이 가장 좋아하는 목포는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나이아가라 목포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텔레토비가 차린 안경점 이름은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아이조아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엉덩이가 뚱뚱한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엉뚱한 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소나타는 누가 탈까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처녀가 타서는 안 되는 차는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아벨라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먹는 음식은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여탕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갖은 권리는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학생들이 싫어하는 피자는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책 피자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신이 화가 나면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신발끈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개사사람을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가르친다를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자로 줄이면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개인지도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공이 웃으면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풋볼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광부가 가장 많은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나라은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케냐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울다가 다시 웃는 사람을 다섯 글자로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아까운사람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세상에서 가장 쉬운 숫자는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십구만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(190,000)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뉴스통신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(http://www.groundnews.net)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195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7862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92E7F-2DDB-519D-5382-048A32091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BF70768-EA16-E5F4-50BB-796BBFEB3A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A31FC2C-C5B1-8834-7207-44D3EB4AB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25 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 예수를 하나님이 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그의 피로써 믿음으로 말미암는 화목제물로 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세우셨으니 이는 하나님께서 길이 참으시는 중에 전에 지은 죄를 간과하심으로 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자기의 의로우심을 나타내려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하심이니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26 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곧 이 때에 자기의 의로우심을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나타내사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자기도 의로우시며 또한 예수 믿는 자를 의롭다 하려 하심이라 </a:t>
            </a:r>
            <a:r>
              <a:rPr lang="en-US" altLang="ko-KR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27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그런즉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자랑할 데가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어디냐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있을 수가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없느니라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무슨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법으로냐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행위로냐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아니라 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오직 믿음의 </a:t>
            </a:r>
            <a:r>
              <a:rPr lang="ko-KR" altLang="en-US" sz="12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법으로니라</a:t>
            </a:r>
            <a:endParaRPr lang="ko-KR" altLang="en-US" sz="1200" dirty="0">
              <a:highlight>
                <a:srgbClr val="FFFF00"/>
              </a:highlight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D5A56BA-D877-DB84-68D0-ADCC57A92F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440999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날마다 가슴에 흑심을 품고 있는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도둑이 가장 싫어하는 아이스크림은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누가바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소가 가장 무서워하는 말은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소피보러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간다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한국에서 가장 급하게 만든 떡은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헐레벌떡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 중에서 가장 빠른 새는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눈깜작할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미소의 반대말은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당기소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친구들과 술집에 가서 술값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안내려고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추는 춤은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주춤주춤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호주의 돈을 뭐라고 하는가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호주머니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노인들이 가장 좋아하는 목포는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나이아가라 목포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텔레토비가 차린 안경점 이름은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아이조아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엉덩이가 뚱뚱한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엉뚱한 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소나타는 누가 탈까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처녀가 타서는 안 되는 차는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아벨라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먹는 음식은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여탕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갖은 권리는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학생들이 싫어하는 피자는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책 피자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신이 화가 나면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신발끈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개사사람을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가르친다를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자로 줄이면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개인지도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공이 웃으면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풋볼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광부가 가장 많은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나라은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케냐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울다가 다시 웃는 사람을 다섯 글자로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아까운사람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세상에서 가장 쉬운 숫자는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십구만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(190,000)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뉴스통신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(http://www.groundnews.net)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196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659369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날마다 가슴에 흑심을 품고 있는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도둑이 가장 싫어하는 아이스크림은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누가바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소가 가장 무서워하는 말은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소피보러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간다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한국에서 가장 급하게 만든 떡은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헐레벌떡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 중에서 가장 빠른 새는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눈깜작할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미소의 반대말은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당기소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친구들과 술집에 가서 술값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안내려고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추는 춤은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주춤주춤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호주의 돈을 뭐라고 하는가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호주머니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노인들이 가장 좋아하는 목포는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나이아가라 목포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텔레토비가 차린 안경점 이름은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아이조아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엉덩이가 뚱뚱한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엉뚱한 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소나타는 누가 탈까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처녀가 타서는 안 되는 차는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아벨라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먹는 음식은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여탕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갖은 권리는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학생들이 싫어하는 피자는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책 피자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신이 화가 나면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신발끈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개사사람을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가르친다를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자로 줄이면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개인지도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공이 웃으면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풋볼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광부가 가장 많은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나라은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케냐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울다가 다시 웃는 사람을 다섯 글자로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아까운사람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세상에서 가장 쉬운 숫자는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십구만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(190,000)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뉴스통신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(http://www.groundnews.net)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197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877414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한국에서 가장 급하게 만든 떡은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헐레벌떡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 중에서 가장 빠른 새는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눈깜작할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미소의 반대말은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당기소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친구들과 술집에 가서 술값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안내려고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추는 춤은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주춤주춤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호주의 돈을 뭐라고 하는가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호주머니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노인들이 가장 좋아하는 목포는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나이아가라 목포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텔레토비가 차린 안경점 이름은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아이조아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엉덩이가 뚱뚱한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엉뚱한 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소나타는 누가 탈까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처녀가 타서는 안 되는 차는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아벨라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먹는 음식은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여탕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갖은 권리는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학생들이 싫어하는 피자는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책 피자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신이 화가 나면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신발끈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개사사람을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가르친다를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자로 줄이면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개인지도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공이 웃으면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풋볼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광부가 가장 많은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나라은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케냐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울다가 다시 웃는 사람을 다섯 글자로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아까운사람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세상에서 가장 쉬운 숫자는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십구만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(190,000)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뉴스통신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(http://www.groundnews.net)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198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122773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친구들과 술집에 가서 술값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안내려고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추는 춤은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주춤주춤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호주의 돈을 뭐라고 하는가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호주머니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노인들이 가장 좋아하는 목포는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나이아가라 목포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텔레토비가 차린 안경점 이름은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아이조아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엉덩이가 뚱뚱한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엉뚱한 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소나타는 누가 탈까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처녀가 타서는 안 되는 차는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아벨라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먹는 음식은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여탕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갖은 권리는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학생들이 싫어하는 피자는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책 피자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신이 화가 나면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신발끈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개사사람을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가르친다를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자로 줄이면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개인지도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공이 웃으면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풋볼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광부가 가장 많은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나라은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케냐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울다가 다시 웃는 사람을 다섯 글자로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아까운사람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세상에서 가장 쉬운 숫자는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십구만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(190,000)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뉴스통신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(http://www.groundnews.net)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199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366594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친구들과 술집에 가서 술값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안내려고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추는 춤은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주춤주춤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호주의 돈을 뭐라고 하는가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호주머니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노인들이 가장 좋아하는 목포는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나이아가라 목포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텔레토비가 차린 안경점 이름은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아이조아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엉덩이가 뚱뚱한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엉뚱한 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소나타는 누가 탈까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처녀가 타서는 안 되는 차는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아벨라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먹는 음식은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여탕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갖은 권리는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학생들이 싫어하는 피자는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책 피자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신이 화가 나면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신발끈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개사사람을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가르친다를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자로 줄이면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개인지도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공이 웃으면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풋볼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광부가 가장 많은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나라은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케냐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울다가 다시 웃는 사람을 다섯 글자로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아까운사람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세상에서 가장 쉬운 숫자는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십구만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(190,000)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뉴스통신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(http://www.groundnews.net)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200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638173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친구들과 술집에 가서 술값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안내려고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추는 춤은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주춤주춤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호주의 돈을 뭐라고 하는가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호주머니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노인들이 가장 좋아하는 목포는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나이아가라 목포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텔레토비가 차린 안경점 이름은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아이조아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엉덩이가 뚱뚱한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엉뚱한 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소나타는 누가 탈까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처녀가 타서는 안 되는 차는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아벨라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먹는 음식은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여탕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갖은 권리는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학생들이 싫어하는 피자는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책 피자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신이 화가 나면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신발끈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개사사람을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가르친다를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자로 줄이면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개인지도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공이 웃으면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풋볼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광부가 가장 많은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나라은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케냐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울다가 다시 웃는 사람을 다섯 글자로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아까운사람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세상에서 가장 쉬운 숫자는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십구만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(190,000)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뉴스통신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(http://www.groundnews.net)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201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942492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친구들과 술집에 가서 술값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안내려고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추는 춤은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주춤주춤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호주의 돈을 뭐라고 하는가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호주머니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노인들이 가장 좋아하는 목포는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나이아가라 목포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텔레토비가 차린 안경점 이름은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아이조아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엉덩이가 뚱뚱한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엉뚱한 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소나타는 누가 탈까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처녀가 타서는 안 되는 차는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아벨라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먹는 음식은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여탕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갖은 권리는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학생들이 싫어하는 피자는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책 피자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신이 화가 나면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신발끈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개사사람을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가르친다를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자로 줄이면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개인지도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공이 웃으면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풋볼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광부가 가장 많은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나라은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케냐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울다가 다시 웃는 사람을 다섯 글자로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아까운사람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세상에서 가장 쉬운 숫자는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십구만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(190,000)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뉴스통신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(http://www.groundnews.net)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202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68258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친구들과 술집에 가서 술값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안내려고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추는 춤은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주춤주춤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호주의 돈을 뭐라고 하는가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호주머니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노인들이 가장 좋아하는 목포는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나이아가라 목포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텔레토비가 차린 안경점 이름은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아이조아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엉덩이가 뚱뚱한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엉뚱한 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소나타는 누가 탈까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처녀가 타서는 안 되는 차는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아벨라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먹는 음식은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여탕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갖은 권리는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학생들이 싫어하는 피자는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책 피자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신이 화가 나면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신발끈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개사사람을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가르친다를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자로 줄이면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개인지도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공이 웃으면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풋볼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광부가 가장 많은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나라은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케냐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울다가 다시 웃는 사람을 다섯 글자로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아까운사람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세상에서 가장 쉬운 숫자는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십구만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(190,000)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뉴스통신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(http://www.groundnews.net)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203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721204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친구들과 술집에 가서 술값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안내려고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추는 춤은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주춤주춤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호주의 돈을 뭐라고 하는가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호주머니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노인들이 가장 좋아하는 목포는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나이아가라 목포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텔레토비가 차린 안경점 이름은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아이조아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엉덩이가 뚱뚱한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엉뚱한 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소나타는 누가 탈까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처녀가 타서는 안 되는 차는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아벨라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먹는 음식은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여탕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갖은 권리는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학생들이 싫어하는 피자는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책 피자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신이 화가 나면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신발끈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개사사람을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가르친다를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자로 줄이면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개인지도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공이 웃으면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풋볼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광부가 가장 많은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나라은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케냐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울다가 다시 웃는 사람을 다섯 글자로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아까운사람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세상에서 가장 쉬운 숫자는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십구만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(190,000)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뉴스통신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(http://www.groundnews.net)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204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603408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친구들과 술집에 가서 술값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안내려고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추는 춤은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주춤주춤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호주의 돈을 뭐라고 하는가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호주머니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노인들이 가장 좋아하는 목포는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나이아가라 목포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텔레토비가 차린 안경점 이름은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아이조아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엉덩이가 뚱뚱한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엉뚱한 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소나타는 누가 탈까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처녀가 타서는 안 되는 차는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아벨라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먹는 음식은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여탕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갖은 권리는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학생들이 싫어하는 피자는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책 피자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신이 화가 나면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신발끈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개사사람을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가르친다를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자로 줄이면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개인지도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공이 웃으면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풋볼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광부가 가장 많은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나라은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케냐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울다가 다시 웃는 사람을 다섯 글자로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아까운사람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세상에서 가장 쉬운 숫자는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십구만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(190,000)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뉴스통신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(http://www.groundnews.net)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205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6360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오직 성경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(Sola Scriptura):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신앙과 생활의 궁극적 권위는 교회의 전통이나 교황이 아니라 성경에 있다는 신념입니다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오직 믿음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(Sola Fide):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구원은 선행이나 성례전이 아닌 믿음에 의해 이루어진다는 가르침으로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하나님의 은혜와 예수 그리스도의 공로에 대한 믿음을 강조합니다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오직 은혜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(Sola Gratia):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인간은 스스로 구원에 이를 수 없고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오직 하나님의 은혜로 구원을 받는다는 교리입니다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오직 그리스도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(Solus Christus):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구원의 유일한 중보자는 예수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그리스도뿐이라는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신념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오직 하나님께 영광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(Soli Deo Gloria):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영광은 인간이나 교회가 아닌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하나님께만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돌아가야 한다는 가르침입니다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BF3C2-E59A-480A-B72F-03AAFD052AB6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895798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친구들과 술집에 가서 술값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안내려고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추는 춤은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주춤주춤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호주의 돈을 뭐라고 하는가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호주머니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노인들이 가장 좋아하는 목포는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나이아가라 목포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텔레토비가 차린 안경점 이름은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아이조아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엉덩이가 뚱뚱한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엉뚱한 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소나타는 누가 탈까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처녀가 타서는 안 되는 차는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아벨라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먹는 음식은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여탕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갖은 권리는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학생들이 싫어하는 피자는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책 피자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신이 화가 나면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신발끈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개사사람을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가르친다를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자로 줄이면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개인지도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공이 웃으면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풋볼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광부가 가장 많은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나라은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케냐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울다가 다시 웃는 사람을 다섯 글자로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아까운사람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세상에서 가장 쉬운 숫자는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십구만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(190,000)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뉴스통신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(http://www.groundnews.net)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206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244927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친구들과 술집에 가서 술값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안내려고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추는 춤은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주춤주춤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호주의 돈을 뭐라고 하는가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호주머니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노인들이 가장 좋아하는 목포는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나이아가라 목포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텔레토비가 차린 안경점 이름은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아이조아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엉덩이가 뚱뚱한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엉뚱한 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소나타는 누가 탈까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처녀가 타서는 안 되는 차는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아벨라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먹는 음식은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여탕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갖은 권리는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학생들이 싫어하는 피자는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책 피자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신이 화가 나면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신발끈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개사사람을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가르친다를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자로 줄이면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개인지도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공이 웃으면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풋볼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광부가 가장 많은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나라은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케냐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울다가 다시 웃는 사람을 다섯 글자로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아까운사람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세상에서 가장 쉬운 숫자는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십구만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(190,000)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뉴스통신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(http://www.groundnews.net)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207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763601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친구들과 술집에 가서 술값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안내려고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추는 춤은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주춤주춤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호주의 돈을 뭐라고 하는가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호주머니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노인들이 가장 좋아하는 목포는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나이아가라 목포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텔레토비가 차린 안경점 이름은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아이조아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엉덩이가 뚱뚱한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엉뚱한 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소나타는 누가 탈까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처녀가 타서는 안 되는 차는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아벨라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먹는 음식은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여탕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갖은 권리는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학생들이 싫어하는 피자는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책 피자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신이 화가 나면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신발끈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개사사람을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가르친다를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자로 줄이면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개인지도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공이 웃으면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풋볼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광부가 가장 많은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나라은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케냐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울다가 다시 웃는 사람을 다섯 글자로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아까운사람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세상에서 가장 쉬운 숫자는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십구만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(190,000)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뉴스통신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(http://www.groundnews.net)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208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093149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친구들과 술집에 가서 술값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안내려고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추는 춤은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주춤주춤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호주의 돈을 뭐라고 하는가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호주머니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노인들이 가장 좋아하는 목포는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나이아가라 목포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텔레토비가 차린 안경점 이름은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아이조아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엉덩이가 뚱뚱한 사람은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엉뚱한 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소나타는 누가 탈까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처녀가 타서는 안 되는 차는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아벨라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먹는 음식은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여탕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여자만 갖은 권리는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학생들이 싫어하는 피자는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책 피자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신이 화가 나면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신발끈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개사사람을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가르친다를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자로 줄이면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개인지도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공이 웃으면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풋볼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광부가 가장 많은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나라은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케냐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울다가 다시 웃는 사람을 다섯 글자로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아까운사람</a:t>
            </a:r>
            <a:br>
              <a:rPr lang="ko-KR" altLang="en-US" dirty="0"/>
            </a:br>
            <a:br>
              <a:rPr lang="ko-KR" altLang="en-US" dirty="0"/>
            </a:b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세상에서 가장 쉬운 숫자는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십구만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(190,000)</a:t>
            </a:r>
            <a:br>
              <a:rPr lang="ko-KR" altLang="en-US" dirty="0"/>
            </a:br>
            <a:br>
              <a:rPr lang="ko-KR" altLang="en-US" dirty="0"/>
            </a:b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뉴스통신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(http://www.groundnews.net)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209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439012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하나님이 첫째 날에 창조하신 것은 무엇인가요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빛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하나님이 인간을 창조하실 때 사용한 재료는 무엇인가요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흙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하나님이 에덴동산 중앙에 두신 두 나무의 이름은 무엇인가요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생명나무와 선악을 알게 하는 나무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하나님은 창세기 몇 장에서 아담과 하와를 창조하셨나요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</a:t>
            </a:r>
          </a:p>
          <a:p>
            <a:pPr lvl="0"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</a:t>
            </a:r>
          </a:p>
          <a:p>
            <a:pPr lvl="0"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 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</a:t>
            </a:r>
          </a:p>
          <a:p>
            <a:pPr lvl="0"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(d) 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</a:t>
            </a:r>
            <a:b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(b) 2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하와를 창조하실 때 하나님이 사용하신 것은 무엇인가요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아담의 갈빗대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아담과 하와가 선악과를 먹도록 유혹한 동물은 무엇인가요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뱀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아담과 하와가 죄를 지은 후 하나님이 그들에게 주신 벌은 무엇인가요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에덴동산에서 쫓겨남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남자는 땀을 흘려야 먹고 살며 여자는 해산의 고통을 겪음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가인이 아벨을 죽인 이유는 무엇인가요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하나님이 아벨의 제사를 기뻐하시고 가인의 제사를 기뻐하지 않으셨기 때문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하나님이 가인을 보호하기 위해 그에게 주신 표는 무엇인가요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가인의 표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245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813500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하나님이 첫째 날에 창조하신 것은 무엇인가요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빛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하나님이 인간을 창조하실 때 사용한 재료는 무엇인가요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흙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하나님이 에덴동산 중앙에 두신 두 나무의 이름은 무엇인가요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생명나무와 선악을 알게 하는 나무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하나님은 창세기 몇 장에서 아담과 하와를 창조하셨나요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</a:t>
            </a:r>
          </a:p>
          <a:p>
            <a:pPr lvl="0"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</a:t>
            </a:r>
          </a:p>
          <a:p>
            <a:pPr lvl="0"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 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</a:t>
            </a:r>
          </a:p>
          <a:p>
            <a:pPr lvl="0"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(d) 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</a:t>
            </a:r>
            <a:b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(b) 2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하와를 창조하실 때 하나님이 사용하신 것은 무엇인가요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아담의 갈빗대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아담과 하와가 선악과를 먹도록 유혹한 동물은 무엇인가요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뱀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아담과 하와가 죄를 지은 후 하나님이 그들에게 주신 벌은 무엇인가요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에덴동산에서 쫓겨남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남자는 땀을 흘려야 먹고 살며 여자는 해산의 고통을 겪음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가인이 아벨을 죽인 이유는 무엇인가요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하나님이 아벨의 제사를 기뻐하시고 가인의 제사를 기뻐하지 않으셨기 때문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하나님이 가인을 보호하기 위해 그에게 주신 표는 무엇인가요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</a:t>
            </a:r>
            <a:r>
              <a:rPr lang="en-US" altLang="ko-K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가인의 표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246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9541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6FBA6-339D-9C10-018B-C2E5CEDA8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26C1420-DECB-C3DB-BDCE-A30E17E34D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0ABE148-38A8-442F-1E68-2CB85C22A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여호와는 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반석이시요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나의 요새시요 나를 건지시는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하나님이시요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내가 그 안에 피할 나의 바위시요 나의 방패시요 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 구원의 </a:t>
            </a:r>
            <a:r>
              <a:rPr lang="ko-KR" altLang="en-US" sz="12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뿔이시요</a:t>
            </a:r>
            <a:r>
              <a:rPr lang="ko-KR" altLang="en-US" sz="12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 </a:t>
            </a:r>
            <a:r>
              <a:rPr lang="ko-KR" altLang="en-US" sz="12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산성이시로다</a:t>
            </a:r>
            <a:r>
              <a:rPr lang="ko-KR" altLang="en-US" sz="12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2ED0F7B-269C-B3F7-0455-EBCB8227F8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5B3F-80EC-47C6-8324-E7BEF5154441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9344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315D86-0D6D-402D-B06D-418B2A02A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37B362B-B563-4DEE-8268-138C3C8A7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DF4170F-5129-4FCA-BEB8-A90C5F78B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84F05D2-097D-4606-B5F9-1B8B254C5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F91BAED-DD6F-45A6-BAF4-EF3A708FD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46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453F75-6F1C-4BF4-A2FA-7028C2BC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AD878E3-D15B-4AF1-9EB5-F7E1A5CCB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CE4E4EE-5317-4D6F-8CA7-CED13ECC6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BEA9A3D-3939-4D26-8DA7-68072EF92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2457C93-CCEC-4F13-85C8-8E1C6ED6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676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7409BA6-6C6C-4549-842C-8015319DC1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AF3396C-A7E8-4517-8D2B-EB005C8CB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E309927-9EA2-4E05-849C-5D7F79EA4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A480A7C-C48E-452A-8BF1-F238D4E8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5C24B36-905D-4317-BD21-64FB35897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347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34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A813712-0A06-4736-B592-920637406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DAF4440-4461-48C0-9087-4606E654F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B289094-4E60-4F3A-8B84-7DF48F775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67AD51C-A1FD-4CFB-9F71-1C8C28116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C12B0A4-40A1-4098-AA9A-B64C9DCBF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832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85D8BD-5028-4E97-B255-DFAD643B4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1B52844-4FDF-441B-AF29-A1E58F1B5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D1754CE-BCC6-4006-A110-7A9BE6B59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76DC60-225A-4F4E-A046-34F70F952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8310B6F-5D1F-4C08-BABC-C883180F4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778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7BC8277-F4F6-46F7-A9EE-0896183FC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69CA658-F7D5-49C9-B495-22CB65157A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A916701-9E71-445C-AC58-FC45C3256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8619C37-06AB-4187-A98F-730AAF023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00A73AF-D6D4-4024-8482-EE73B786F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1BA7BE0-0158-47A2-AC02-5E26C9AB9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55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52EEF9-E50A-4A56-8F8C-20474C44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2F4D963-B8BD-4C67-8529-EE062FBE3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DE09045-8DA1-4E1A-A38E-57161DBF7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DAE92CD-89F6-43B1-9F67-DD65A87FC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3A1CE9C1-0E79-4428-BEB5-3E6CAF44F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9AF91E39-ACD2-4A72-B1F8-EB5B34023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F9BC6DA-CC9D-4A2D-9C5A-965506432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4699627-C947-48E0-9ADA-B593A8EFB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54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A90018-4E8E-4056-A126-0C1E8DB24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2E2A424-416C-407D-A177-4F830808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1A132AC-83F0-4E02-827F-4049EB838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6DC55F9-4CF0-42F4-9159-5F6EE85C7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08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E60064E-A298-4D52-8FF5-F2E750EFD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60D4A5D-E496-4902-A413-B410BA146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3357B57-6FCC-47DF-83A3-E456BAD4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54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05828B-4D4B-4E97-BBCF-49867653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BEE75D9-D9E8-4248-B6C4-A562C841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48C38BC-A9A0-43D8-81BC-96126FCC3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25DE86C-B00A-40A2-8E79-F58298FBD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939F25F-4F1B-4B68-92DE-E763B95CD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81F2670-BE72-4EE8-9A18-E9A3409E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82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867A62-D8A4-4203-8600-F6A32B64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280BE9E-E0B8-4F6A-B712-7CA6780DCD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90189DB-90FF-460A-B99F-986E1C152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D10FFBA-2569-4593-BAF6-6F0BDFC9E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F4AEDBD-591D-4ABD-AA0F-1DB7B46DF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989C433-F67E-47B9-B140-E17D109E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32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83D98526-52B1-4DED-9852-F6E529D2B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18F01E6-D663-4341-A725-5ADAE4645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02A5F8-B437-4CCC-ADA3-B4FADDE5A2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FD61F42-1E41-4CBA-B778-F7CFE74288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53F3AE8-F092-49E9-8EBB-BEC9C2BB1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22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on.kr/Human/?idx=166928243&amp;bmode=view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amu.wiki/w/%EC%84%B1%EC%A7%80" TargetMode="External"/><Relationship Id="rId4" Type="http://schemas.openxmlformats.org/officeDocument/2006/relationships/hyperlink" Target="https://namu.wiki/w/%EC%9D%B4%EC%8A%AC%EB%9E%8C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,000 + 무료 성경 &amp; 도서 이미지 - Pixabay">
            <a:extLst>
              <a:ext uri="{FF2B5EF4-FFF2-40B4-BE49-F238E27FC236}">
                <a16:creationId xmlns:a16="http://schemas.microsoft.com/office/drawing/2014/main" id="{6A9BE9A3-0EE0-4E69-B535-88DBC0AED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852" y="0"/>
            <a:ext cx="9533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078B56E6-3FBA-4FAD-8A42-9FAA4071C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F0872C0-708F-497B-BD9A-84D095E3B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7471F55-C847-4CB2-9233-EC155DA0D073}"/>
              </a:ext>
            </a:extLst>
          </p:cNvPr>
          <p:cNvSpPr/>
          <p:nvPr/>
        </p:nvSpPr>
        <p:spPr>
          <a:xfrm>
            <a:off x="0" y="-1"/>
            <a:ext cx="8165592" cy="6858001"/>
          </a:xfrm>
          <a:prstGeom prst="rect">
            <a:avLst/>
          </a:prstGeom>
          <a:gradFill>
            <a:gsLst>
              <a:gs pos="58000">
                <a:schemeClr val="tx1">
                  <a:alpha val="54000"/>
                </a:schemeClr>
              </a:gs>
              <a:gs pos="36000">
                <a:schemeClr val="tx1"/>
              </a:gs>
              <a:gs pos="79000">
                <a:schemeClr val="accent2">
                  <a:alpha val="0"/>
                  <a:lumMod val="32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>
              <a:lnSpc>
                <a:spcPct val="150000"/>
              </a:lnSpc>
            </a:pPr>
            <a:r>
              <a:rPr lang="en-US" altLang="ko-KR" sz="2800" b="1" dirty="0"/>
              <a:t>  </a:t>
            </a:r>
          </a:p>
          <a:p>
            <a:pPr fontAlgn="base" latinLnBrk="0">
              <a:lnSpc>
                <a:spcPct val="150000"/>
              </a:lnSpc>
            </a:pPr>
            <a:r>
              <a:rPr lang="en-US" altLang="ko-KR" sz="2400" b="1" dirty="0">
                <a:ln w="19050">
                  <a:solidFill>
                    <a:schemeClr val="accent6">
                      <a:lumMod val="50000"/>
                    </a:schemeClr>
                  </a:solidFill>
                </a:ln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</a:t>
            </a:r>
            <a:r>
              <a:rPr lang="ko-KR" altLang="en-US" sz="9600" b="1" spc="-300" dirty="0">
                <a:ln w="19050">
                  <a:solidFill>
                    <a:schemeClr val="accent6">
                      <a:lumMod val="50000"/>
                    </a:schemeClr>
                  </a:solidFill>
                </a:ln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소명</a:t>
            </a:r>
            <a:r>
              <a:rPr lang="ko-KR" altLang="en-US" sz="7200" b="1" spc="-300" dirty="0">
                <a:ln w="19050">
                  <a:solidFill>
                    <a:schemeClr val="accent6">
                      <a:lumMod val="50000"/>
                    </a:schemeClr>
                  </a:solidFill>
                </a:ln>
                <a:latin typeface="AppleSDGothicNeoH00" panose="02000503000000000000" pitchFamily="2" charset="-127"/>
                <a:ea typeface="AppleSDGothicNeoH00" panose="02000503000000000000" pitchFamily="2" charset="-127"/>
              </a:rPr>
              <a:t>교회</a:t>
            </a:r>
            <a:r>
              <a:rPr lang="ko-KR" altLang="en-US" sz="6000" b="1" spc="-300" dirty="0">
                <a:ln w="19050">
                  <a:solidFill>
                    <a:schemeClr val="accent6">
                      <a:lumMod val="50000"/>
                    </a:schemeClr>
                  </a:solidFill>
                </a:ln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</a:t>
            </a:r>
            <a:r>
              <a:rPr lang="ko-KR" altLang="en-US" sz="9600" b="1" spc="-300" dirty="0" err="1">
                <a:ln w="19050">
                  <a:solidFill>
                    <a:schemeClr val="accent6">
                      <a:lumMod val="50000"/>
                    </a:schemeClr>
                  </a:solidFill>
                </a:ln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성경</a:t>
            </a:r>
            <a:r>
              <a:rPr lang="ko-KR" altLang="en-US" sz="8800" b="1" spc="-300" dirty="0" err="1">
                <a:ln w="19050">
                  <a:solidFill>
                    <a:schemeClr val="accent6">
                      <a:lumMod val="50000"/>
                    </a:schemeClr>
                  </a:solidFill>
                </a:ln>
                <a:latin typeface="AppleSDGothicNeoH00" panose="02000503000000000000" pitchFamily="2" charset="-127"/>
                <a:ea typeface="AppleSDGothicNeoH00" panose="02000503000000000000" pitchFamily="2" charset="-127"/>
              </a:rPr>
              <a:t>퀴즈</a:t>
            </a:r>
            <a:endParaRPr lang="en-US" altLang="ko-KR" sz="7700" b="1" spc="-300" dirty="0">
              <a:ln w="19050">
                <a:solidFill>
                  <a:schemeClr val="accent6">
                    <a:lumMod val="50000"/>
                  </a:schemeClr>
                </a:solidFill>
              </a:ln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  <a:p>
            <a:pPr fontAlgn="base" latinLnBrk="0"/>
            <a:r>
              <a:rPr lang="en-US" altLang="ko-KR" dirty="0"/>
              <a:t>					         </a:t>
            </a:r>
          </a:p>
          <a:p>
            <a:pPr fontAlgn="base" latinLnBrk="0"/>
            <a:endParaRPr lang="en-US" altLang="ko-KR" dirty="0"/>
          </a:p>
          <a:p>
            <a:pPr fontAlgn="base" latinLnBrk="0"/>
            <a:endParaRPr lang="en-US" altLang="ko-KR" dirty="0"/>
          </a:p>
          <a:p>
            <a:pPr algn="ctr"/>
            <a:endParaRPr lang="ko-KR" altLang="en-US" dirty="0"/>
          </a:p>
        </p:txBody>
      </p:sp>
      <p:sp>
        <p:nvSpPr>
          <p:cNvPr id="9" name="부제목 2">
            <a:extLst>
              <a:ext uri="{FF2B5EF4-FFF2-40B4-BE49-F238E27FC236}">
                <a16:creationId xmlns:a16="http://schemas.microsoft.com/office/drawing/2014/main" id="{2AC7D747-15DD-49A9-B861-3DECF5DD860F}"/>
              </a:ext>
            </a:extLst>
          </p:cNvPr>
          <p:cNvSpPr txBox="1">
            <a:spLocks/>
          </p:cNvSpPr>
          <p:nvPr/>
        </p:nvSpPr>
        <p:spPr>
          <a:xfrm>
            <a:off x="214243" y="1165002"/>
            <a:ext cx="7017829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4800" b="1" spc="-150" dirty="0">
                <a:ln w="3175">
                  <a:solidFill>
                    <a:srgbClr val="9D7A77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2025.11.23.</a:t>
            </a:r>
            <a:r>
              <a:rPr lang="ko-KR" altLang="en-US" sz="4800" b="1" spc="-150" dirty="0" err="1">
                <a:ln w="3175">
                  <a:solidFill>
                    <a:srgbClr val="9D7A77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주일오후예배</a:t>
            </a:r>
            <a:endParaRPr lang="ko-KR" altLang="en-US" sz="4800" b="1" spc="-150" dirty="0">
              <a:ln w="3175">
                <a:solidFill>
                  <a:srgbClr val="9D7A77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pic>
        <p:nvPicPr>
          <p:cNvPr id="10" name="Picture 2" descr="cover">
            <a:extLst>
              <a:ext uri="{FF2B5EF4-FFF2-40B4-BE49-F238E27FC236}">
                <a16:creationId xmlns:a16="http://schemas.microsoft.com/office/drawing/2014/main" id="{3F281F04-C3CD-4790-9CA3-B0E420CAC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t="11782" r="11144" b="4252"/>
          <a:stretch/>
        </p:blipFill>
        <p:spPr bwMode="auto">
          <a:xfrm>
            <a:off x="11313470" y="5918683"/>
            <a:ext cx="700087" cy="76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내용 개체 틀 4">
            <a:extLst>
              <a:ext uri="{FF2B5EF4-FFF2-40B4-BE49-F238E27FC236}">
                <a16:creationId xmlns:a16="http://schemas.microsoft.com/office/drawing/2014/main" id="{6795B9EC-73CB-4C74-B5AA-EADF4AB7EC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99" b="99674" l="7187" r="93578">
                        <a14:foregroundMark x1="25305" y1="60610" x2="13456" y2="70147"/>
                        <a14:foregroundMark x1="13456" y1="70147" x2="11626" y2="78769"/>
                        <a14:foregroundMark x1="84034" y1="61375" x2="84709" y2="61664"/>
                        <a14:foregroundMark x1="82743" y1="60821" x2="82938" y2="60905"/>
                        <a14:foregroundMark x1="84709" y1="61664" x2="88243" y2="68026"/>
                        <a14:foregroundMark x1="36080" y1="34749" x2="35474" y2="33279"/>
                        <a14:foregroundMark x1="35474" y1="33279" x2="35264" y2="20213"/>
                        <a14:foregroundMark x1="35546" y1="13890" x2="43119" y2="7830"/>
                        <a14:foregroundMark x1="43119" y1="7830" x2="51505" y2="6637"/>
                        <a14:foregroundMark x1="61687" y1="13906" x2="64744" y2="26586"/>
                        <a14:foregroundMark x1="61600" y1="55186" x2="61621" y2="56444"/>
                        <a14:foregroundMark x1="61560" y1="52873" x2="61588" y2="54527"/>
                        <a14:foregroundMark x1="62232" y1="25122" x2="44954" y2="24470"/>
                        <a14:foregroundMark x1="44954" y1="24470" x2="35474" y2="28874"/>
                        <a14:foregroundMark x1="38084" y1="55025" x2="41743" y2="91680"/>
                        <a14:foregroundMark x1="37850" y1="52682" x2="38035" y2="54539"/>
                        <a14:foregroundMark x1="35474" y1="28874" x2="36061" y2="34756"/>
                        <a14:foregroundMark x1="41743" y1="91680" x2="50153" y2="97227"/>
                        <a14:foregroundMark x1="50153" y1="97227" x2="57798" y2="92659"/>
                        <a14:foregroundMark x1="57798" y1="92659" x2="61162" y2="84666"/>
                        <a14:foregroundMark x1="61162" y1="84666" x2="62991" y2="55794"/>
                        <a14:foregroundMark x1="64585" y1="26589" x2="61162" y2="24307"/>
                        <a14:foregroundMark x1="53670" y1="25285" x2="42813" y2="25122"/>
                        <a14:foregroundMark x1="42813" y1="25122" x2="36239" y2="30995"/>
                        <a14:foregroundMark x1="36239" y1="30995" x2="35902" y2="34812"/>
                        <a14:foregroundMark x1="37405" y1="55446" x2="46177" y2="94290"/>
                        <a14:foregroundMark x1="36736" y1="52482" x2="36920" y2="53295"/>
                        <a14:foregroundMark x1="46177" y1="94290" x2="50765" y2="84013"/>
                        <a14:foregroundMark x1="50765" y1="84013" x2="54740" y2="61990"/>
                        <a14:foregroundMark x1="54740" y1="61990" x2="59039" y2="48981"/>
                        <a14:foregroundMark x1="61303" y1="28185" x2="59786" y2="25122"/>
                        <a14:foregroundMark x1="59786" y1="25122" x2="51682" y2="24633"/>
                        <a14:foregroundMark x1="51376" y1="24796" x2="41590" y2="26427"/>
                        <a14:foregroundMark x1="41590" y1="26427" x2="37003" y2="35889"/>
                        <a14:foregroundMark x1="40298" y1="46615" x2="42966" y2="55302"/>
                        <a14:foregroundMark x1="39314" y1="43410" x2="39522" y2="44089"/>
                        <a14:foregroundMark x1="42966" y1="55302" x2="52141" y2="56117"/>
                        <a14:foregroundMark x1="52141" y1="56117" x2="58716" y2="49592"/>
                        <a14:foregroundMark x1="58716" y1="49592" x2="59021" y2="48914"/>
                        <a14:foregroundMark x1="61348" y1="30823" x2="51529" y2="28059"/>
                        <a14:foregroundMark x1="51529" y1="28059" x2="50459" y2="25285"/>
                        <a14:foregroundMark x1="38226" y1="51550" x2="44343" y2="56770"/>
                        <a14:foregroundMark x1="44343" y1="56770" x2="44343" y2="65416"/>
                        <a14:foregroundMark x1="44343" y1="65416" x2="48012" y2="73736"/>
                        <a14:foregroundMark x1="48012" y1="73736" x2="39755" y2="66721"/>
                        <a14:foregroundMark x1="39755" y1="66721" x2="37309" y2="56444"/>
                        <a14:foregroundMark x1="37309" y1="56444" x2="38685" y2="50408"/>
                        <a14:foregroundMark x1="65201" y1="26822" x2="65365" y2="26997"/>
                        <a14:foregroundMark x1="64679" y1="26264" x2="64833" y2="26429"/>
                        <a14:foregroundMark x1="87500" y1="68842" x2="93425" y2="99184"/>
                        <a14:foregroundMark x1="87309" y1="67863" x2="87341" y2="68026"/>
                        <a14:backgroundMark x1="34709" y1="35237" x2="37462" y2="43719"/>
                        <a14:backgroundMark x1="37462" y1="43719" x2="36086" y2="52365"/>
                        <a14:backgroundMark x1="36086" y1="52365" x2="26606" y2="58238"/>
                        <a14:backgroundMark x1="37920" y1="43393" x2="38532" y2="43883"/>
                        <a14:backgroundMark x1="38685" y1="44698" x2="39144" y2="43883"/>
                        <a14:backgroundMark x1="38685" y1="43556" x2="38073" y2="42904"/>
                        <a14:backgroundMark x1="64533" y1="26969" x2="64679" y2="35400"/>
                        <a14:backgroundMark x1="64679" y1="35400" x2="61162" y2="44209"/>
                        <a14:backgroundMark x1="61162" y1="44209" x2="63303" y2="52365"/>
                        <a14:backgroundMark x1="63303" y1="52365" x2="82722" y2="60848"/>
                        <a14:backgroundMark x1="60550" y1="44535" x2="61009" y2="45677"/>
                        <a14:backgroundMark x1="60550" y1="44861" x2="61468" y2="43393"/>
                        <a14:backgroundMark x1="53670" y1="6036" x2="60550" y2="10930"/>
                        <a14:backgroundMark x1="60550" y1="10930" x2="52446" y2="5546"/>
                        <a14:backgroundMark x1="52446" y1="5546" x2="55352" y2="7178"/>
                        <a14:backgroundMark x1="60245" y1="10767" x2="62538" y2="13051"/>
                        <a14:backgroundMark x1="35168" y1="13703" x2="34862" y2="14356"/>
                        <a14:backgroundMark x1="11774" y1="78793" x2="8716" y2="99837"/>
                        <a14:backgroundMark x1="64832" y1="26917" x2="65443" y2="25775"/>
                        <a14:backgroundMark x1="64985" y1="27896" x2="64985" y2="26101"/>
                        <a14:backgroundMark x1="65138" y1="27569" x2="65443" y2="27406"/>
                        <a14:backgroundMark x1="64526" y1="27243" x2="65596" y2="25775"/>
                        <a14:backgroundMark x1="65291" y1="27406" x2="65291" y2="26591"/>
                        <a14:backgroundMark x1="93227" y1="99228" x2="93272" y2="99511"/>
                        <a14:backgroundMark x1="60550" y1="44209" x2="61162" y2="43230"/>
                        <a14:backgroundMark x1="27982" y1="58564" x2="25382" y2="60685"/>
                        <a14:backgroundMark x1="82875" y1="61011" x2="84251" y2="61011"/>
                        <a14:backgroundMark x1="88838" y1="68026" x2="88838" y2="68842"/>
                        <a14:backgroundMark x1="35474" y1="14682" x2="33486" y2="19413"/>
                        <a14:backgroundMark x1="35015" y1="14192" x2="35015" y2="14192"/>
                        <a14:backgroundMark x1="35474" y1="14682" x2="35474" y2="14682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1" r="13095" b="23624"/>
          <a:stretch/>
        </p:blipFill>
        <p:spPr>
          <a:xfrm>
            <a:off x="214244" y="5487819"/>
            <a:ext cx="1186863" cy="1105733"/>
          </a:xfrm>
          <a:prstGeom prst="rect">
            <a:avLst/>
          </a:prstGeom>
        </p:spPr>
      </p:pic>
      <p:sp>
        <p:nvSpPr>
          <p:cNvPr id="13" name="제목 1">
            <a:extLst>
              <a:ext uri="{FF2B5EF4-FFF2-40B4-BE49-F238E27FC236}">
                <a16:creationId xmlns:a16="http://schemas.microsoft.com/office/drawing/2014/main" id="{85401A3A-BA6A-418A-BDC8-278D188BC032}"/>
              </a:ext>
            </a:extLst>
          </p:cNvPr>
          <p:cNvSpPr txBox="1">
            <a:spLocks/>
          </p:cNvSpPr>
          <p:nvPr/>
        </p:nvSpPr>
        <p:spPr>
          <a:xfrm>
            <a:off x="1257745" y="6035412"/>
            <a:ext cx="4208989" cy="617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 latinLnBrk="0"/>
            <a:r>
              <a:rPr lang="ko-KR" altLang="en-US" sz="2800" b="1" dirty="0" err="1"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순복음소명교회</a:t>
            </a:r>
            <a:r>
              <a:rPr lang="ko-KR" altLang="en-US" sz="2800" b="1" dirty="0"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2800" b="1" spc="-15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양승원</a:t>
            </a:r>
            <a:r>
              <a:rPr lang="ko-KR" altLang="en-US" sz="3600" b="1" spc="-15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2800" b="1" spc="-15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목사</a:t>
            </a:r>
            <a:endParaRPr lang="ko-KR" altLang="en-US" sz="1400" b="1" spc="-15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pleSDGothicNeoB00" panose="02000503000000000000" pitchFamily="2" charset="-127"/>
              <a:ea typeface="AppleSDGothicNeoB00" panose="02000503000000000000" pitchFamily="2" charset="-127"/>
              <a:cs typeface="Times New Roman" panose="02020603050405020304" pitchFamily="18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B3C71A1-29B5-445F-A2EC-819EDA034955}"/>
              </a:ext>
            </a:extLst>
          </p:cNvPr>
          <p:cNvSpPr/>
          <p:nvPr/>
        </p:nvSpPr>
        <p:spPr>
          <a:xfrm>
            <a:off x="7988953" y="250029"/>
            <a:ext cx="3883566" cy="773114"/>
          </a:xfrm>
          <a:prstGeom prst="rect">
            <a:avLst/>
          </a:prstGeom>
          <a:noFill/>
          <a:ln w="152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RunOTF Black" panose="020B0600000101010101" pitchFamily="34" charset="-127"/>
                <a:ea typeface="CookieRunOTF Black" panose="020B0600000101010101" pitchFamily="34" charset="-127"/>
              </a:rPr>
              <a:t>실시간 예배 방송</a:t>
            </a:r>
          </a:p>
        </p:txBody>
      </p:sp>
    </p:spTree>
    <p:extLst>
      <p:ext uri="{BB962C8B-B14F-4D97-AF65-F5344CB8AC3E}">
        <p14:creationId xmlns:p14="http://schemas.microsoft.com/office/powerpoint/2010/main" val="2813031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EF46A5E-2C82-3A92-E9C7-F39164229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7652946-402F-2AB5-BD3A-C9E6482B1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 descr="특별한 이유 없이 두근거리면 심장 문제 의심해야 : 건강검진정보">
            <a:extLst>
              <a:ext uri="{FF2B5EF4-FFF2-40B4-BE49-F238E27FC236}">
                <a16:creationId xmlns:a16="http://schemas.microsoft.com/office/drawing/2014/main" id="{2783328B-6D26-7669-5E6E-E1B215A9A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93812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B2E976B9-57AD-4EA5-A921-35BCD4C47638}"/>
              </a:ext>
            </a:extLst>
          </p:cNvPr>
          <p:cNvGrpSpPr/>
          <p:nvPr/>
        </p:nvGrpSpPr>
        <p:grpSpPr>
          <a:xfrm>
            <a:off x="369808" y="267464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9" name="Group 36">
              <a:extLst>
                <a:ext uri="{FF2B5EF4-FFF2-40B4-BE49-F238E27FC236}">
                  <a16:creationId xmlns:a16="http://schemas.microsoft.com/office/drawing/2014/main" id="{C2910187-C36C-47D6-ACC1-E39D11DF76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1" name="AutoShape 6">
                <a:extLst>
                  <a:ext uri="{FF2B5EF4-FFF2-40B4-BE49-F238E27FC236}">
                    <a16:creationId xmlns:a16="http://schemas.microsoft.com/office/drawing/2014/main" id="{C1531B39-F22E-4551-85D5-049A8BB9C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2" name="AutoShape 7">
                <a:extLst>
                  <a:ext uri="{FF2B5EF4-FFF2-40B4-BE49-F238E27FC236}">
                    <a16:creationId xmlns:a16="http://schemas.microsoft.com/office/drawing/2014/main" id="{DE7373AE-2415-4011-B3F5-10D98C602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F0434679-8049-43F7-A04D-2F69EB1E20A4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6C48DA7-6AAD-482B-8DAD-0F71DF5C039C}"/>
              </a:ext>
            </a:extLst>
          </p:cNvPr>
          <p:cNvSpPr/>
          <p:nvPr/>
        </p:nvSpPr>
        <p:spPr>
          <a:xfrm>
            <a:off x="484861" y="2032668"/>
            <a:ext cx="11391948" cy="12349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예수님이 맹인을 고칠 때 사용한 재료들은</a:t>
            </a:r>
            <a:r>
              <a:rPr lang="en-US" altLang="ko-KR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?</a:t>
            </a:r>
            <a:endParaRPr lang="ko-KR" altLang="en-US" sz="5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106AFC-1B81-4D16-B4B9-82917CB929F8}"/>
              </a:ext>
            </a:extLst>
          </p:cNvPr>
          <p:cNvSpPr txBox="1"/>
          <p:nvPr/>
        </p:nvSpPr>
        <p:spPr>
          <a:xfrm>
            <a:off x="543601" y="4870136"/>
            <a:ext cx="2521717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침</a:t>
            </a:r>
            <a:r>
              <a:rPr lang="en-US" altLang="ko-KR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703D02-494E-4FD9-A902-FBFFC6ADDBDB}"/>
              </a:ext>
            </a:extLst>
          </p:cNvPr>
          <p:cNvSpPr txBox="1"/>
          <p:nvPr/>
        </p:nvSpPr>
        <p:spPr>
          <a:xfrm>
            <a:off x="3356074" y="4870136"/>
            <a:ext cx="2521717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진흙</a:t>
            </a:r>
            <a:r>
              <a:rPr lang="en-US" altLang="ko-KR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4E438B-DFA7-45AB-ADDE-FE576231C101}"/>
              </a:ext>
            </a:extLst>
          </p:cNvPr>
          <p:cNvSpPr txBox="1"/>
          <p:nvPr/>
        </p:nvSpPr>
        <p:spPr>
          <a:xfrm>
            <a:off x="6314211" y="4870136"/>
            <a:ext cx="3266207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실로암</a:t>
            </a: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못</a:t>
            </a:r>
            <a:r>
              <a:rPr lang="en-US" altLang="ko-KR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부제목 2">
            <a:extLst>
              <a:ext uri="{FF2B5EF4-FFF2-40B4-BE49-F238E27FC236}">
                <a16:creationId xmlns:a16="http://schemas.microsoft.com/office/drawing/2014/main" id="{BBDCC5FB-69AC-4A47-8169-4855EABC2D11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2025.05.04.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289556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727842" y="1985118"/>
            <a:ext cx="10869244" cy="22159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내가 땅의 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를 놓을 때에 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네가 어디 있었느냐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네가 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깨달아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알았거든 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말할지니라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욥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38:4)</a:t>
            </a:r>
            <a:endParaRPr lang="ko-KR" altLang="en-US" sz="48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527-CCC8-4BEB-A0CD-7292EA1B8C74}"/>
              </a:ext>
            </a:extLst>
          </p:cNvPr>
          <p:cNvSpPr txBox="1"/>
          <p:nvPr/>
        </p:nvSpPr>
        <p:spPr>
          <a:xfrm>
            <a:off x="2130850" y="4768260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기초</a:t>
            </a:r>
          </a:p>
        </p:txBody>
      </p:sp>
      <p:sp>
        <p:nvSpPr>
          <p:cNvPr id="13" name="부제목 2">
            <a:extLst>
              <a:ext uri="{FF2B5EF4-FFF2-40B4-BE49-F238E27FC236}">
                <a16:creationId xmlns:a16="http://schemas.microsoft.com/office/drawing/2014/main" id="{E4655A0D-4650-4843-9DBD-7F4D5DB6B1D7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2025.04.27.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33966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B2E976B9-57AD-4EA5-A921-35BCD4C47638}"/>
              </a:ext>
            </a:extLst>
          </p:cNvPr>
          <p:cNvGrpSpPr/>
          <p:nvPr/>
        </p:nvGrpSpPr>
        <p:grpSpPr>
          <a:xfrm>
            <a:off x="369808" y="267464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9" name="Group 36">
              <a:extLst>
                <a:ext uri="{FF2B5EF4-FFF2-40B4-BE49-F238E27FC236}">
                  <a16:creationId xmlns:a16="http://schemas.microsoft.com/office/drawing/2014/main" id="{C2910187-C36C-47D6-ACC1-E39D11DF76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1" name="AutoShape 6">
                <a:extLst>
                  <a:ext uri="{FF2B5EF4-FFF2-40B4-BE49-F238E27FC236}">
                    <a16:creationId xmlns:a16="http://schemas.microsoft.com/office/drawing/2014/main" id="{C1531B39-F22E-4551-85D5-049A8BB9C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2" name="AutoShape 7">
                <a:extLst>
                  <a:ext uri="{FF2B5EF4-FFF2-40B4-BE49-F238E27FC236}">
                    <a16:creationId xmlns:a16="http://schemas.microsoft.com/office/drawing/2014/main" id="{DE7373AE-2415-4011-B3F5-10D98C602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F0434679-8049-43F7-A04D-2F69EB1E20A4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6C48DA7-6AAD-482B-8DAD-0F71DF5C039C}"/>
              </a:ext>
            </a:extLst>
          </p:cNvPr>
          <p:cNvSpPr/>
          <p:nvPr/>
        </p:nvSpPr>
        <p:spPr>
          <a:xfrm>
            <a:off x="484861" y="2032668"/>
            <a:ext cx="11124494" cy="24814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5400" kern="0" spc="-150" dirty="0" err="1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욥의</a:t>
            </a:r>
            <a:r>
              <a:rPr lang="ko-KR" altLang="en-US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나이 어린 친구로</a:t>
            </a:r>
            <a:r>
              <a:rPr lang="en-US" altLang="ko-KR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, </a:t>
            </a:r>
            <a:r>
              <a:rPr lang="ko-KR" altLang="en-US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고난은 징계나 교훈을 위한 것이라 말한 사람은 누구인가요？</a:t>
            </a:r>
            <a:endParaRPr lang="ko-KR" altLang="en-US" sz="5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106AFC-1B81-4D16-B4B9-82917CB929F8}"/>
              </a:ext>
            </a:extLst>
          </p:cNvPr>
          <p:cNvSpPr txBox="1"/>
          <p:nvPr/>
        </p:nvSpPr>
        <p:spPr>
          <a:xfrm>
            <a:off x="4889947" y="4901309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엘리후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8FE7BA5B-A02C-4924-88E4-8F3E9B08851B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2025.04.27.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134262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EAD176-2C03-4FD8-AEFE-14556DBDD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01C5233-F2FA-4E32-91A4-763A50427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8" name="Picture 2" descr="CHA-info] 신경세포에 대해 알아보자 | CHA NEWSROOM">
            <a:extLst>
              <a:ext uri="{FF2B5EF4-FFF2-40B4-BE49-F238E27FC236}">
                <a16:creationId xmlns:a16="http://schemas.microsoft.com/office/drawing/2014/main" id="{75D5D18E-E103-4838-A352-A64436B08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E7AE3D3-AE9B-4361-97C5-111048934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058" y="0"/>
            <a:ext cx="3348942" cy="186383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977897E0-BA57-49B8-9099-2B9C31431BD2}"/>
              </a:ext>
            </a:extLst>
          </p:cNvPr>
          <p:cNvSpPr/>
          <p:nvPr/>
        </p:nvSpPr>
        <p:spPr>
          <a:xfrm>
            <a:off x="24384" y="231648"/>
            <a:ext cx="5596128" cy="633984"/>
          </a:xfrm>
          <a:prstGeom prst="rect">
            <a:avLst/>
          </a:prstGeom>
          <a:solidFill>
            <a:srgbClr val="FF9E9F"/>
          </a:solidFill>
          <a:ln>
            <a:solidFill>
              <a:srgbClr val="FF9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989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799747" y="1654716"/>
            <a:ext cx="10648541" cy="332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너희에게 말한 바 곧 </a:t>
            </a:r>
            <a:r>
              <a:rPr lang="en-US" altLang="ko-KR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의 율법과 </a:t>
            </a:r>
            <a:r>
              <a:rPr lang="en-US" altLang="ko-KR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의 글과 </a:t>
            </a:r>
            <a:r>
              <a:rPr lang="en-US" altLang="ko-KR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에 나를 가리켜 기록된 모든 것이 이루어져야 하리라 한 말이 이것이라 하시고</a:t>
            </a:r>
            <a:r>
              <a:rPr lang="en-US" altLang="ko-KR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눅</a:t>
            </a:r>
            <a:r>
              <a:rPr lang="en-US" altLang="ko-KR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24</a:t>
            </a:r>
            <a:r>
              <a:rPr lang="ko-KR" altLang="en-US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장</a:t>
            </a:r>
            <a:r>
              <a:rPr lang="en-US" altLang="ko-KR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endParaRPr lang="ko-KR" altLang="en-US" sz="4800" spc="-15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527-CCC8-4BEB-A0CD-7292EA1B8C74}"/>
              </a:ext>
            </a:extLst>
          </p:cNvPr>
          <p:cNvSpPr txBox="1"/>
          <p:nvPr/>
        </p:nvSpPr>
        <p:spPr>
          <a:xfrm>
            <a:off x="884547" y="5277415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모세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A3F51D-500B-48AC-81EE-9FF13317E80E}"/>
              </a:ext>
            </a:extLst>
          </p:cNvPr>
          <p:cNvSpPr txBox="1"/>
          <p:nvPr/>
        </p:nvSpPr>
        <p:spPr>
          <a:xfrm>
            <a:off x="6779266" y="5277415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시편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F3D163-D428-43AC-96E4-7B2AB3C8245D}"/>
              </a:ext>
            </a:extLst>
          </p:cNvPr>
          <p:cNvSpPr txBox="1"/>
          <p:nvPr/>
        </p:nvSpPr>
        <p:spPr>
          <a:xfrm>
            <a:off x="3808733" y="5267069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선지자</a:t>
            </a:r>
          </a:p>
        </p:txBody>
      </p:sp>
      <p:sp>
        <p:nvSpPr>
          <p:cNvPr id="15" name="부제목 2">
            <a:extLst>
              <a:ext uri="{FF2B5EF4-FFF2-40B4-BE49-F238E27FC236}">
                <a16:creationId xmlns:a16="http://schemas.microsoft.com/office/drawing/2014/main" id="{E9134621-B559-4885-9D61-8AF79FEB28AC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2025.04.20.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269199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799747" y="2520348"/>
            <a:ext cx="10648541" cy="13619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너희는 이 모든 일에 </a:t>
            </a:r>
            <a:r>
              <a:rPr lang="en-US" altLang="ko-KR" sz="6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6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이라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527-CCC8-4BEB-A0CD-7292EA1B8C74}"/>
              </a:ext>
            </a:extLst>
          </p:cNvPr>
          <p:cNvSpPr txBox="1"/>
          <p:nvPr/>
        </p:nvSpPr>
        <p:spPr>
          <a:xfrm>
            <a:off x="884547" y="5033575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증인</a:t>
            </a:r>
          </a:p>
        </p:txBody>
      </p:sp>
      <p:sp>
        <p:nvSpPr>
          <p:cNvPr id="13" name="부제목 2">
            <a:extLst>
              <a:ext uri="{FF2B5EF4-FFF2-40B4-BE49-F238E27FC236}">
                <a16:creationId xmlns:a16="http://schemas.microsoft.com/office/drawing/2014/main" id="{2C4F09CB-4232-43EB-ACA1-071B95792401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2025.04.20.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189869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88ACCA-8725-4B1F-81E8-F63EF9622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1F58F81-D0DB-436D-BFA5-854CB4B6A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6" name="Picture 2" descr="https://t1.daumcdn.net/cafeattach/1Smx6/e3f674c7da44c8f36986aa92049838bcd3e9ad0f">
            <a:extLst>
              <a:ext uri="{FF2B5EF4-FFF2-40B4-BE49-F238E27FC236}">
                <a16:creationId xmlns:a16="http://schemas.microsoft.com/office/drawing/2014/main" id="{F49DD51F-27F0-4CB2-8EE1-0CE8F7C56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B3400F85-848E-4826-AA5B-7F515015372F}"/>
              </a:ext>
            </a:extLst>
          </p:cNvPr>
          <p:cNvSpPr/>
          <p:nvPr/>
        </p:nvSpPr>
        <p:spPr>
          <a:xfrm>
            <a:off x="9656064" y="4620768"/>
            <a:ext cx="2011680" cy="8656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488D2F1-7CD6-450A-9AC5-4246EE1EF071}"/>
              </a:ext>
            </a:extLst>
          </p:cNvPr>
          <p:cNvSpPr/>
          <p:nvPr/>
        </p:nvSpPr>
        <p:spPr>
          <a:xfrm>
            <a:off x="36576" y="1886585"/>
            <a:ext cx="2011680" cy="8656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289BC9A-E561-48E5-989D-4EE1C6DDE531}"/>
              </a:ext>
            </a:extLst>
          </p:cNvPr>
          <p:cNvSpPr/>
          <p:nvPr/>
        </p:nvSpPr>
        <p:spPr>
          <a:xfrm>
            <a:off x="3755136" y="6083296"/>
            <a:ext cx="1365504" cy="40957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66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109B0F-F880-4217-89AA-0BF06EECF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7CF5A64-EA42-4B18-B748-0DE2A000A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수면특집] 불면증, 멜라토닌 식품으로 해결한다고? - 헬스경향">
            <a:extLst>
              <a:ext uri="{FF2B5EF4-FFF2-40B4-BE49-F238E27FC236}">
                <a16:creationId xmlns:a16="http://schemas.microsoft.com/office/drawing/2014/main" id="{5AFB9D25-0C58-415F-A445-D61B84502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279"/>
            <a:ext cx="12189589" cy="653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4956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633983" y="1788828"/>
            <a:ext cx="11022033" cy="29812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ko-KR" altLang="en-US" sz="4400" dirty="0">
                <a:latin typeface="HY견명조" panose="02030600000101010101" pitchFamily="18" charset="-127"/>
                <a:ea typeface="HY견명조" panose="02030600000101010101" pitchFamily="18" charset="-127"/>
              </a:rPr>
              <a:t>나는 감사하는 목소리로 </a:t>
            </a:r>
            <a:r>
              <a:rPr lang="ko-KR" altLang="en-US" sz="4400" dirty="0">
                <a:solidFill>
                  <a:srgbClr val="CC00CC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주께 </a:t>
            </a:r>
            <a:r>
              <a:rPr lang="en-US" altLang="ko-KR" sz="4400" dirty="0">
                <a:solidFill>
                  <a:srgbClr val="CC00CC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_ _ </a:t>
            </a:r>
            <a:r>
              <a:rPr lang="ko-KR" altLang="en-US" sz="4400" dirty="0">
                <a:solidFill>
                  <a:srgbClr val="CC00CC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를 드리며</a:t>
            </a:r>
            <a:r>
              <a:rPr lang="ko-KR" altLang="en-US" sz="4400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ko-KR" altLang="en-US" sz="4400" dirty="0">
                <a:solidFill>
                  <a:srgbClr val="008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나의 </a:t>
            </a:r>
            <a:r>
              <a:rPr lang="en-US" altLang="ko-KR" sz="4400" dirty="0">
                <a:solidFill>
                  <a:srgbClr val="008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_ _ </a:t>
            </a:r>
            <a:r>
              <a:rPr lang="ko-KR" altLang="en-US" sz="4400" dirty="0">
                <a:solidFill>
                  <a:srgbClr val="008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을 주께 </a:t>
            </a:r>
            <a:r>
              <a:rPr lang="ko-KR" altLang="en-US" sz="4400" dirty="0" err="1">
                <a:solidFill>
                  <a:srgbClr val="008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갚겠나이다</a:t>
            </a:r>
            <a:r>
              <a:rPr lang="ko-KR" altLang="en-US" sz="4400" dirty="0">
                <a:solidFill>
                  <a:srgbClr val="0000FF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en-US" altLang="ko-KR" sz="4400" dirty="0">
                <a:solidFill>
                  <a:srgbClr val="CC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_ _ </a:t>
            </a:r>
            <a:r>
              <a:rPr lang="ko-KR" altLang="en-US" sz="4400" dirty="0">
                <a:solidFill>
                  <a:srgbClr val="CC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은 여호와께 </a:t>
            </a:r>
            <a:r>
              <a:rPr lang="ko-KR" altLang="en-US" sz="4400" dirty="0" err="1">
                <a:solidFill>
                  <a:srgbClr val="CC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속하였나이다</a:t>
            </a:r>
            <a:r>
              <a:rPr lang="ko-KR" altLang="en-US" sz="4400" dirty="0"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ko-KR" altLang="en-US" sz="4400" dirty="0" err="1">
                <a:latin typeface="HY견명조" panose="02030600000101010101" pitchFamily="18" charset="-127"/>
                <a:ea typeface="HY견명조" panose="02030600000101010101" pitchFamily="18" charset="-127"/>
              </a:rPr>
              <a:t>하니라</a:t>
            </a:r>
            <a:r>
              <a:rPr lang="ko-KR" altLang="en-US" sz="4400" dirty="0"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en-US" altLang="ko-KR" sz="4400" dirty="0">
                <a:latin typeface="HY견명조" panose="02030600000101010101" pitchFamily="18" charset="-127"/>
                <a:ea typeface="HY견명조" panose="02030600000101010101" pitchFamily="18" charset="-127"/>
              </a:rPr>
              <a:t>(</a:t>
            </a:r>
            <a:r>
              <a:rPr lang="ko-KR" altLang="en-US" sz="4400" dirty="0">
                <a:latin typeface="HY견명조" panose="02030600000101010101" pitchFamily="18" charset="-127"/>
                <a:ea typeface="HY견명조" panose="02030600000101010101" pitchFamily="18" charset="-127"/>
              </a:rPr>
              <a:t>요나</a:t>
            </a:r>
            <a:r>
              <a:rPr lang="en-US" altLang="ko-KR" sz="4400" dirty="0">
                <a:latin typeface="HY견명조" panose="02030600000101010101" pitchFamily="18" charset="-127"/>
                <a:ea typeface="HY견명조" panose="02030600000101010101" pitchFamily="18" charset="-127"/>
              </a:rPr>
              <a:t>2:9)</a:t>
            </a:r>
            <a:endParaRPr lang="ko-KR" altLang="en-US" sz="4400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527-CCC8-4BEB-A0CD-7292EA1B8C74}"/>
              </a:ext>
            </a:extLst>
          </p:cNvPr>
          <p:cNvSpPr txBox="1"/>
          <p:nvPr/>
        </p:nvSpPr>
        <p:spPr>
          <a:xfrm>
            <a:off x="884547" y="5277415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제사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A3F51D-500B-48AC-81EE-9FF13317E80E}"/>
              </a:ext>
            </a:extLst>
          </p:cNvPr>
          <p:cNvSpPr txBox="1"/>
          <p:nvPr/>
        </p:nvSpPr>
        <p:spPr>
          <a:xfrm>
            <a:off x="6779266" y="5277415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구원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F3D163-D428-43AC-96E4-7B2AB3C8245D}"/>
              </a:ext>
            </a:extLst>
          </p:cNvPr>
          <p:cNvSpPr txBox="1"/>
          <p:nvPr/>
        </p:nvSpPr>
        <p:spPr>
          <a:xfrm>
            <a:off x="3808733" y="5267069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서원</a:t>
            </a:r>
          </a:p>
        </p:txBody>
      </p:sp>
      <p:sp>
        <p:nvSpPr>
          <p:cNvPr id="15" name="부제목 2">
            <a:extLst>
              <a:ext uri="{FF2B5EF4-FFF2-40B4-BE49-F238E27FC236}">
                <a16:creationId xmlns:a16="http://schemas.microsoft.com/office/drawing/2014/main" id="{832C5169-D151-4158-B28B-2C7C551856BB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2025.04.20.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46761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EF6C60-A02E-4F53-BF01-069AA93F0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94A7000-979F-47AB-9F09-4DF4F4048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EC6472E-35EF-4037-AD97-EDBA47BCC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4CE95C-0765-4F8B-97F3-7691054967AB}"/>
              </a:ext>
            </a:extLst>
          </p:cNvPr>
          <p:cNvSpPr txBox="1"/>
          <p:nvPr/>
        </p:nvSpPr>
        <p:spPr>
          <a:xfrm>
            <a:off x="884547" y="5277415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일식</a:t>
            </a:r>
          </a:p>
        </p:txBody>
      </p:sp>
    </p:spTree>
    <p:extLst>
      <p:ext uri="{BB962C8B-B14F-4D97-AF65-F5344CB8AC3E}">
        <p14:creationId xmlns:p14="http://schemas.microsoft.com/office/powerpoint/2010/main" val="281260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NA/DNS (Desoxyribonukleidsäure): Aufbau, Replikation &amp; Fehler">
            <a:extLst>
              <a:ext uri="{FF2B5EF4-FFF2-40B4-BE49-F238E27FC236}">
                <a16:creationId xmlns:a16="http://schemas.microsoft.com/office/drawing/2014/main" id="{C6AD19CE-7334-8A8C-56ED-EC43E6AE72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F43495-5E03-962E-D430-02FA00A471EE}"/>
              </a:ext>
            </a:extLst>
          </p:cNvPr>
          <p:cNvSpPr txBox="1"/>
          <p:nvPr/>
        </p:nvSpPr>
        <p:spPr>
          <a:xfrm>
            <a:off x="743566" y="5681570"/>
            <a:ext cx="6461906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ＤＮＡ복구시스템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740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531523" y="1788828"/>
            <a:ext cx="11124494" cy="27853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내가 애굽 땅을 칠 때에 그 </a:t>
            </a:r>
            <a:r>
              <a:rPr lang="en-US" altLang="ko-KR" sz="4000" spc="-15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</a:t>
            </a:r>
            <a:r>
              <a:rPr lang="ko-KR" altLang="en-US" sz="40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가 너희가 사는 집에 있어서 너희를 위하여 표적이 </a:t>
            </a:r>
            <a:r>
              <a:rPr lang="ko-KR" altLang="en-US" sz="4000" spc="-15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될지라</a:t>
            </a:r>
            <a:r>
              <a:rPr lang="ko-KR" altLang="en-US" sz="40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4000" spc="-15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내가 </a:t>
            </a:r>
            <a:r>
              <a:rPr lang="en-US" altLang="ko-KR" sz="4000" spc="-15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</a:t>
            </a:r>
            <a:r>
              <a:rPr lang="ko-KR" altLang="en-US" sz="4000" spc="-15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를 볼 때에 너희를 </a:t>
            </a:r>
            <a:r>
              <a:rPr lang="en-US" altLang="ko-KR" sz="4000" spc="-15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000" spc="-15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가리니 </a:t>
            </a:r>
            <a:r>
              <a:rPr lang="ko-KR" altLang="en-US" sz="40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재앙이 너희에게 내려 멸하지 아니하리라</a:t>
            </a:r>
            <a:r>
              <a:rPr lang="en-US" altLang="ko-KR" sz="40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0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출</a:t>
            </a:r>
            <a:r>
              <a:rPr lang="en-US" altLang="ko-KR" sz="40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12:13)</a:t>
            </a:r>
            <a:endParaRPr lang="ko-KR" altLang="en-US" sz="40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527-CCC8-4BEB-A0CD-7292EA1B8C74}"/>
              </a:ext>
            </a:extLst>
          </p:cNvPr>
          <p:cNvSpPr txBox="1"/>
          <p:nvPr/>
        </p:nvSpPr>
        <p:spPr>
          <a:xfrm>
            <a:off x="884547" y="5277415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A3F51D-500B-48AC-81EE-9FF13317E80E}"/>
              </a:ext>
            </a:extLst>
          </p:cNvPr>
          <p:cNvSpPr txBox="1"/>
          <p:nvPr/>
        </p:nvSpPr>
        <p:spPr>
          <a:xfrm>
            <a:off x="6779266" y="5277415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넘어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F3D163-D428-43AC-96E4-7B2AB3C8245D}"/>
              </a:ext>
            </a:extLst>
          </p:cNvPr>
          <p:cNvSpPr txBox="1"/>
          <p:nvPr/>
        </p:nvSpPr>
        <p:spPr>
          <a:xfrm>
            <a:off x="3808733" y="5267069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피</a:t>
            </a:r>
          </a:p>
        </p:txBody>
      </p:sp>
      <p:sp>
        <p:nvSpPr>
          <p:cNvPr id="15" name="부제목 2">
            <a:extLst>
              <a:ext uri="{FF2B5EF4-FFF2-40B4-BE49-F238E27FC236}">
                <a16:creationId xmlns:a16="http://schemas.microsoft.com/office/drawing/2014/main" id="{748CEED3-AB01-4972-9002-4B14899C3C6E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2025.04.13.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141325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B2E976B9-57AD-4EA5-A921-35BCD4C47638}"/>
              </a:ext>
            </a:extLst>
          </p:cNvPr>
          <p:cNvGrpSpPr/>
          <p:nvPr/>
        </p:nvGrpSpPr>
        <p:grpSpPr>
          <a:xfrm>
            <a:off x="369808" y="267464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9" name="Group 36">
              <a:extLst>
                <a:ext uri="{FF2B5EF4-FFF2-40B4-BE49-F238E27FC236}">
                  <a16:creationId xmlns:a16="http://schemas.microsoft.com/office/drawing/2014/main" id="{C2910187-C36C-47D6-ACC1-E39D11DF76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1" name="AutoShape 6">
                <a:extLst>
                  <a:ext uri="{FF2B5EF4-FFF2-40B4-BE49-F238E27FC236}">
                    <a16:creationId xmlns:a16="http://schemas.microsoft.com/office/drawing/2014/main" id="{C1531B39-F22E-4551-85D5-049A8BB9C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2" name="AutoShape 7">
                <a:extLst>
                  <a:ext uri="{FF2B5EF4-FFF2-40B4-BE49-F238E27FC236}">
                    <a16:creationId xmlns:a16="http://schemas.microsoft.com/office/drawing/2014/main" id="{DE7373AE-2415-4011-B3F5-10D98C602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F0434679-8049-43F7-A04D-2F69EB1E20A4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6C48DA7-6AAD-482B-8DAD-0F71DF5C039C}"/>
              </a:ext>
            </a:extLst>
          </p:cNvPr>
          <p:cNvSpPr/>
          <p:nvPr/>
        </p:nvSpPr>
        <p:spPr>
          <a:xfrm>
            <a:off x="484861" y="2032668"/>
            <a:ext cx="11124494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인간의 몸에 있는 혈액의 양은 몇 리터인가요</a:t>
            </a:r>
            <a:r>
              <a:rPr lang="en-US" altLang="ko-KR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?</a:t>
            </a:r>
            <a:endParaRPr lang="ko-KR" altLang="en-US" sz="48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pic>
        <p:nvPicPr>
          <p:cNvPr id="18" name="Picture 2" descr="5리터의 피">
            <a:extLst>
              <a:ext uri="{FF2B5EF4-FFF2-40B4-BE49-F238E27FC236}">
                <a16:creationId xmlns:a16="http://schemas.microsoft.com/office/drawing/2014/main" id="{2054667B-575B-42AC-95E2-C8477D4AE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23" y="3429000"/>
            <a:ext cx="2579153" cy="317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부제목 2">
            <a:extLst>
              <a:ext uri="{FF2B5EF4-FFF2-40B4-BE49-F238E27FC236}">
                <a16:creationId xmlns:a16="http://schemas.microsoft.com/office/drawing/2014/main" id="{AB81F0F5-C613-4278-99EC-65F524ABD200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2025.04.13.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395177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B2E976B9-57AD-4EA5-A921-35BCD4C47638}"/>
              </a:ext>
            </a:extLst>
          </p:cNvPr>
          <p:cNvGrpSpPr/>
          <p:nvPr/>
        </p:nvGrpSpPr>
        <p:grpSpPr>
          <a:xfrm>
            <a:off x="369808" y="267464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9" name="Group 36">
              <a:extLst>
                <a:ext uri="{FF2B5EF4-FFF2-40B4-BE49-F238E27FC236}">
                  <a16:creationId xmlns:a16="http://schemas.microsoft.com/office/drawing/2014/main" id="{C2910187-C36C-47D6-ACC1-E39D11DF76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1" name="AutoShape 6">
                <a:extLst>
                  <a:ext uri="{FF2B5EF4-FFF2-40B4-BE49-F238E27FC236}">
                    <a16:creationId xmlns:a16="http://schemas.microsoft.com/office/drawing/2014/main" id="{C1531B39-F22E-4551-85D5-049A8BB9C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2" name="AutoShape 7">
                <a:extLst>
                  <a:ext uri="{FF2B5EF4-FFF2-40B4-BE49-F238E27FC236}">
                    <a16:creationId xmlns:a16="http://schemas.microsoft.com/office/drawing/2014/main" id="{DE7373AE-2415-4011-B3F5-10D98C602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F0434679-8049-43F7-A04D-2F69EB1E20A4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6C48DA7-6AAD-482B-8DAD-0F71DF5C039C}"/>
              </a:ext>
            </a:extLst>
          </p:cNvPr>
          <p:cNvSpPr/>
          <p:nvPr/>
        </p:nvSpPr>
        <p:spPr>
          <a:xfrm>
            <a:off x="550021" y="2044860"/>
            <a:ext cx="11091957" cy="37087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유대인들이 이집트에서 노예 생활에서 탈출한 사건을 기념하는 명절로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,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'</a:t>
            </a:r>
            <a:r>
              <a:rPr lang="ko-KR" altLang="en-US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재앙이 넘어가는 절기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'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라는 뜻으로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,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히브리어로 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페사흐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(פֶּ</a:t>
            </a:r>
            <a:r>
              <a:rPr lang="en-US" altLang="ko-KR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סַח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),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헬라어로 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파스카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(πα</a:t>
            </a:r>
            <a:r>
              <a:rPr lang="en-US" altLang="ko-KR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σχ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α),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영어로 패스오버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(Passover)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라고 하는 이 </a:t>
            </a:r>
            <a:r>
              <a:rPr lang="ko-KR" altLang="en-US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절기의 이름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은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?</a:t>
            </a:r>
            <a:endParaRPr lang="ko-KR" altLang="en-US" sz="40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1DE1C1-8C93-49FF-8AC3-F6B6C9B2E3AE}"/>
              </a:ext>
            </a:extLst>
          </p:cNvPr>
          <p:cNvSpPr txBox="1"/>
          <p:nvPr/>
        </p:nvSpPr>
        <p:spPr>
          <a:xfrm>
            <a:off x="5930141" y="5376797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유월절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C9C21FD3-0B23-4D7B-9610-661359D5E68C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2025.04.13.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48925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B2E976B9-57AD-4EA5-A921-35BCD4C47638}"/>
              </a:ext>
            </a:extLst>
          </p:cNvPr>
          <p:cNvGrpSpPr/>
          <p:nvPr/>
        </p:nvGrpSpPr>
        <p:grpSpPr>
          <a:xfrm>
            <a:off x="369808" y="267464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9" name="Group 36">
              <a:extLst>
                <a:ext uri="{FF2B5EF4-FFF2-40B4-BE49-F238E27FC236}">
                  <a16:creationId xmlns:a16="http://schemas.microsoft.com/office/drawing/2014/main" id="{C2910187-C36C-47D6-ACC1-E39D11DF76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1" name="AutoShape 6">
                <a:extLst>
                  <a:ext uri="{FF2B5EF4-FFF2-40B4-BE49-F238E27FC236}">
                    <a16:creationId xmlns:a16="http://schemas.microsoft.com/office/drawing/2014/main" id="{C1531B39-F22E-4551-85D5-049A8BB9C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2" name="AutoShape 7">
                <a:extLst>
                  <a:ext uri="{FF2B5EF4-FFF2-40B4-BE49-F238E27FC236}">
                    <a16:creationId xmlns:a16="http://schemas.microsoft.com/office/drawing/2014/main" id="{DE7373AE-2415-4011-B3F5-10D98C602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F0434679-8049-43F7-A04D-2F69EB1E20A4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6C48DA7-6AAD-482B-8DAD-0F71DF5C039C}"/>
              </a:ext>
            </a:extLst>
          </p:cNvPr>
          <p:cNvSpPr/>
          <p:nvPr/>
        </p:nvSpPr>
        <p:spPr>
          <a:xfrm>
            <a:off x="674860" y="1558361"/>
            <a:ext cx="11091957" cy="37087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000" spc="-150" dirty="0">
                <a:solidFill>
                  <a:srgbClr val="202020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6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이레 동안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먹고 일곱째 날에는 여호와께 절기를 지키라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7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이레 동안에는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을 먹고 </a:t>
            </a:r>
            <a:r>
              <a:rPr lang="ko-KR" altLang="en-US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유교병을 </a:t>
            </a:r>
            <a:r>
              <a:rPr lang="ko-KR" altLang="en-US" sz="40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네게</a:t>
            </a:r>
            <a:r>
              <a:rPr lang="ko-KR" altLang="en-US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보이지 아니하게 하며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네 땅에서 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을 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네게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보이지 아니하게 하라</a:t>
            </a:r>
            <a:r>
              <a:rPr lang="en-US" altLang="ko-KR" sz="4000" spc="-150" dirty="0">
                <a:solidFill>
                  <a:srgbClr val="202020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000" spc="-150" dirty="0">
                <a:solidFill>
                  <a:srgbClr val="202020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출</a:t>
            </a:r>
            <a:r>
              <a:rPr lang="en-US" altLang="ko-KR" sz="4000" spc="-150" dirty="0">
                <a:solidFill>
                  <a:srgbClr val="202020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13:6-7)</a:t>
            </a:r>
            <a:endParaRPr lang="ko-KR" altLang="en-US" sz="4000" spc="-150" dirty="0">
              <a:solidFill>
                <a:srgbClr val="556777"/>
              </a:solidFill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7F6D48-5A31-458B-A2C7-2F5C7E28447A}"/>
              </a:ext>
            </a:extLst>
          </p:cNvPr>
          <p:cNvSpPr txBox="1"/>
          <p:nvPr/>
        </p:nvSpPr>
        <p:spPr>
          <a:xfrm>
            <a:off x="847971" y="5472637"/>
            <a:ext cx="2412106" cy="113167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무교병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085C18-9D17-479C-88A0-012209E87014}"/>
              </a:ext>
            </a:extLst>
          </p:cNvPr>
          <p:cNvSpPr txBox="1"/>
          <p:nvPr/>
        </p:nvSpPr>
        <p:spPr>
          <a:xfrm>
            <a:off x="6742690" y="5472637"/>
            <a:ext cx="2412106" cy="113167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누룩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1BABFD-3D29-4841-98CB-0BE9FE164C50}"/>
              </a:ext>
            </a:extLst>
          </p:cNvPr>
          <p:cNvSpPr txBox="1"/>
          <p:nvPr/>
        </p:nvSpPr>
        <p:spPr>
          <a:xfrm>
            <a:off x="3772157" y="5462291"/>
            <a:ext cx="2412106" cy="113167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무교병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부제목 2">
            <a:extLst>
              <a:ext uri="{FF2B5EF4-FFF2-40B4-BE49-F238E27FC236}">
                <a16:creationId xmlns:a16="http://schemas.microsoft.com/office/drawing/2014/main" id="{A7A9FC1C-462F-4B5B-B10E-2ED50A328C18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2025.04.13.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289693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533DFBB-7ADE-435C-945A-32E8087A0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531523" y="1666908"/>
            <a:ext cx="11124494" cy="33470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오직 우리가 천사들보다 잠시 동안 못하게 하심을 입은 자 곧 죽음의 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 받으심으로 말미암아 영광과 존귀로 관을 쓰신 예수를 보니 이를 행하심은 하나님의 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로 말미암아 모든 사람을 위하여 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을 맛보려 하심이라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히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2:9)</a:t>
            </a:r>
            <a:endParaRPr lang="ko-KR" altLang="en-US" sz="36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527-CCC8-4BEB-A0CD-7292EA1B8C74}"/>
              </a:ext>
            </a:extLst>
          </p:cNvPr>
          <p:cNvSpPr txBox="1"/>
          <p:nvPr/>
        </p:nvSpPr>
        <p:spPr>
          <a:xfrm>
            <a:off x="884547" y="5277415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고난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A3F51D-500B-48AC-81EE-9FF13317E80E}"/>
              </a:ext>
            </a:extLst>
          </p:cNvPr>
          <p:cNvSpPr txBox="1"/>
          <p:nvPr/>
        </p:nvSpPr>
        <p:spPr>
          <a:xfrm>
            <a:off x="3681664" y="5292055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은혜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F3D163-D428-43AC-96E4-7B2AB3C8245D}"/>
              </a:ext>
            </a:extLst>
          </p:cNvPr>
          <p:cNvSpPr txBox="1"/>
          <p:nvPr/>
        </p:nvSpPr>
        <p:spPr>
          <a:xfrm>
            <a:off x="6478781" y="5277415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죽음</a:t>
            </a:r>
          </a:p>
        </p:txBody>
      </p:sp>
      <p:sp>
        <p:nvSpPr>
          <p:cNvPr id="15" name="부제목 2">
            <a:extLst>
              <a:ext uri="{FF2B5EF4-FFF2-40B4-BE49-F238E27FC236}">
                <a16:creationId xmlns:a16="http://schemas.microsoft.com/office/drawing/2014/main" id="{80F58F82-A870-4587-B91A-BE0E25A6CB4B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2025.04.06.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43279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533DFBB-7ADE-435C-945A-32E8087A0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531523" y="1666908"/>
            <a:ext cx="11124494" cy="25081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그러므로 만물이 그를 위하고 또한 그로 말미암은 이가 많은 아들들을 이끌어 영광에 들어가게 하시는 일에 그들의 구원의 창시자를 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통하여 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하게 하심이 </a:t>
            </a:r>
            <a:r>
              <a:rPr lang="ko-KR" altLang="en-US" sz="36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합당하도다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히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2:10)</a:t>
            </a:r>
            <a:endParaRPr lang="ko-KR" altLang="en-US" sz="36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527-CCC8-4BEB-A0CD-7292EA1B8C74}"/>
              </a:ext>
            </a:extLst>
          </p:cNvPr>
          <p:cNvSpPr txBox="1"/>
          <p:nvPr/>
        </p:nvSpPr>
        <p:spPr>
          <a:xfrm>
            <a:off x="884547" y="5277415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고난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A3F51D-500B-48AC-81EE-9FF13317E80E}"/>
              </a:ext>
            </a:extLst>
          </p:cNvPr>
          <p:cNvSpPr txBox="1"/>
          <p:nvPr/>
        </p:nvSpPr>
        <p:spPr>
          <a:xfrm>
            <a:off x="3681664" y="5292055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온전</a:t>
            </a:r>
          </a:p>
        </p:txBody>
      </p:sp>
      <p:sp>
        <p:nvSpPr>
          <p:cNvPr id="16" name="부제목 2">
            <a:extLst>
              <a:ext uri="{FF2B5EF4-FFF2-40B4-BE49-F238E27FC236}">
                <a16:creationId xmlns:a16="http://schemas.microsoft.com/office/drawing/2014/main" id="{597E3A17-3E7A-4EE7-962F-7D6727B86B29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2025.04.06.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169436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533DFBB-7ADE-435C-945A-32E8087A0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531523" y="1666908"/>
            <a:ext cx="11124494" cy="27853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0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71 </a:t>
            </a:r>
            <a:r>
              <a:rPr lang="en-US" altLang="ko-KR" sz="4000" spc="-15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4000" spc="-15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당한 것이 내게 </a:t>
            </a:r>
            <a:r>
              <a:rPr lang="en-US" altLang="ko-KR" sz="4000" spc="-15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000" spc="-15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000" spc="-15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000" spc="-15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이라 </a:t>
            </a:r>
            <a:r>
              <a:rPr lang="ko-KR" altLang="en-US" sz="40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이로 말미암아 내가 </a:t>
            </a:r>
            <a:r>
              <a:rPr lang="ko-KR" altLang="en-US" sz="4000" spc="-15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주의 </a:t>
            </a:r>
            <a:r>
              <a:rPr lang="en-US" altLang="ko-KR" sz="4000" spc="-15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000" spc="-15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000" spc="-15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000" spc="-15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들을 배우게 </a:t>
            </a:r>
            <a:r>
              <a:rPr lang="ko-KR" altLang="en-US" sz="4000" spc="-15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되었나이다</a:t>
            </a:r>
            <a:r>
              <a:rPr lang="ko-KR" altLang="en-US" sz="40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0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72 </a:t>
            </a:r>
            <a:r>
              <a:rPr lang="ko-KR" altLang="en-US" sz="40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주의 입의 </a:t>
            </a:r>
            <a:r>
              <a:rPr lang="ko-KR" altLang="en-US" sz="4000" spc="-15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법이 내게는 </a:t>
            </a:r>
            <a:r>
              <a:rPr lang="en-US" altLang="ko-KR" sz="4000" spc="-15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 _ _ </a:t>
            </a:r>
            <a:r>
              <a:rPr lang="ko-KR" altLang="en-US" sz="4000" spc="-15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보다 </a:t>
            </a:r>
            <a:r>
              <a:rPr lang="ko-KR" altLang="en-US" sz="4000" spc="-15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좋으니</a:t>
            </a:r>
            <a:r>
              <a:rPr lang="ko-KR" altLang="en-US" sz="4000" spc="-15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이다</a:t>
            </a:r>
            <a:r>
              <a:rPr lang="en-US" altLang="ko-KR" sz="40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0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시</a:t>
            </a:r>
            <a:r>
              <a:rPr lang="en-US" altLang="ko-KR" sz="40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119:71-72)</a:t>
            </a:r>
            <a:endParaRPr lang="ko-KR" altLang="en-US" sz="4000" spc="-15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527-CCC8-4BEB-A0CD-7292EA1B8C74}"/>
              </a:ext>
            </a:extLst>
          </p:cNvPr>
          <p:cNvSpPr txBox="1"/>
          <p:nvPr/>
        </p:nvSpPr>
        <p:spPr>
          <a:xfrm>
            <a:off x="884547" y="5277415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고난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A3F51D-500B-48AC-81EE-9FF13317E80E}"/>
              </a:ext>
            </a:extLst>
          </p:cNvPr>
          <p:cNvSpPr txBox="1"/>
          <p:nvPr/>
        </p:nvSpPr>
        <p:spPr>
          <a:xfrm>
            <a:off x="3681664" y="5292055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유익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362F96-5CFC-44C3-B480-61CD0350EDEE}"/>
              </a:ext>
            </a:extLst>
          </p:cNvPr>
          <p:cNvSpPr txBox="1"/>
          <p:nvPr/>
        </p:nvSpPr>
        <p:spPr>
          <a:xfrm>
            <a:off x="6478781" y="5277415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율례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5CFD90-5CCC-41E6-B264-65764241B085}"/>
              </a:ext>
            </a:extLst>
          </p:cNvPr>
          <p:cNvSpPr txBox="1"/>
          <p:nvPr/>
        </p:nvSpPr>
        <p:spPr>
          <a:xfrm>
            <a:off x="9092803" y="5292055"/>
            <a:ext cx="298021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천천금은</a:t>
            </a:r>
          </a:p>
        </p:txBody>
      </p:sp>
      <p:sp>
        <p:nvSpPr>
          <p:cNvPr id="16" name="부제목 2">
            <a:extLst>
              <a:ext uri="{FF2B5EF4-FFF2-40B4-BE49-F238E27FC236}">
                <a16:creationId xmlns:a16="http://schemas.microsoft.com/office/drawing/2014/main" id="{AA60285A-A574-4FE8-A9D6-188193533312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2025.04.06.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330415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938B5D-8BD5-41B5-A121-FEBA20C6C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F98E0CD-5645-4FE7-9907-1C1EE66D5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복을 얻고, 죄를 피하는 길 / 시편 119:1~16 : 네이버 블로그">
            <a:extLst>
              <a:ext uri="{FF2B5EF4-FFF2-40B4-BE49-F238E27FC236}">
                <a16:creationId xmlns:a16="http://schemas.microsoft.com/office/drawing/2014/main" id="{FFB45467-3023-412B-999E-678A396BD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2FCEF2-2D4C-46FE-BD39-3B863271836A}"/>
              </a:ext>
            </a:extLst>
          </p:cNvPr>
          <p:cNvSpPr txBox="1"/>
          <p:nvPr/>
        </p:nvSpPr>
        <p:spPr>
          <a:xfrm>
            <a:off x="4728067" y="4194775"/>
            <a:ext cx="298021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답관체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801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51389A-D41E-4F1D-9D3B-9B853D30D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E76EBD9-9C11-4694-A0C3-EBFB62FAE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8AAC8ED-9829-4FE8-BEFE-8D696975F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897" y="93776"/>
            <a:ext cx="6543328" cy="6660592"/>
          </a:xfrm>
          <a:prstGeom prst="rect">
            <a:avLst/>
          </a:prstGeom>
        </p:spPr>
      </p:pic>
      <p:pic>
        <p:nvPicPr>
          <p:cNvPr id="5" name="Picture 4" descr="구약성경에 나타난 히브리 답관체시의 한국어 시에의 적용 -답관체시의 정형성을 중심으로- 논">
            <a:extLst>
              <a:ext uri="{FF2B5EF4-FFF2-40B4-BE49-F238E27FC236}">
                <a16:creationId xmlns:a16="http://schemas.microsoft.com/office/drawing/2014/main" id="{B7F08F42-8F5E-4F31-926E-0200B158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477"/>
            <a:ext cx="375718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77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37550C-A8E8-4E61-8999-F47345E5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1746595-BC7A-4B45-8EAC-F77F828EB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6F63C4A-8A81-4E1D-883F-2A4F96661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861"/>
            <a:ext cx="12192000" cy="623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49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62410-C1A0-6897-B10E-7E7C996F3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2E01BF3A-B837-4586-CAC6-B588117CB40D}"/>
              </a:ext>
            </a:extLst>
          </p:cNvPr>
          <p:cNvSpPr/>
          <p:nvPr/>
        </p:nvSpPr>
        <p:spPr>
          <a:xfrm>
            <a:off x="727842" y="1817602"/>
            <a:ext cx="10869244" cy="27853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5 (     )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흘리며 씨를 뿌리는 자는 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으로 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거두리로다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6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울며 씨를 뿌리러 나가</a:t>
            </a:r>
            <a:r>
              <a:rPr lang="ko-KR" altLang="en-US" sz="4000" b="1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는 자는 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반드시 기쁨으로 그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단을 가지고 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돌아오리로다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시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126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편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endParaRPr lang="ko-KR" altLang="en-US" sz="40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D23D0E89-86F4-040F-7FCB-A488488B86BC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F156ED4A-7CDC-1094-07C9-0344AEE9EE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37391024-0DE6-9A26-B6E8-370F361BB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BF63E84E-EAE0-2B8A-6650-90BB129FA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8158E8B-741C-5F6D-34BE-EA83DBAD2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7CCF6747-6259-01AC-0597-6F1B81871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B72FE912-FF66-4C2A-8A13-5AA33DB07120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4" name="부제목 2">
            <a:extLst>
              <a:ext uri="{FF2B5EF4-FFF2-40B4-BE49-F238E27FC236}">
                <a16:creationId xmlns:a16="http://schemas.microsoft.com/office/drawing/2014/main" id="{F85875BD-0832-48F7-9EB1-1B9344F89D71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2025.11.09.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9B1B47-5D18-D115-2FAE-90AAA391C491}"/>
              </a:ext>
            </a:extLst>
          </p:cNvPr>
          <p:cNvSpPr txBox="1"/>
          <p:nvPr/>
        </p:nvSpPr>
        <p:spPr>
          <a:xfrm>
            <a:off x="743567" y="5681570"/>
            <a:ext cx="2016956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눈물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95C2CB0B-5655-85EE-DA78-629129F520D6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D76842E2-4F12-B9DD-773A-A74BDA941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38A23C-CF1F-A3AC-E404-B018CF7938C6}"/>
              </a:ext>
            </a:extLst>
          </p:cNvPr>
          <p:cNvSpPr txBox="1"/>
          <p:nvPr/>
        </p:nvSpPr>
        <p:spPr>
          <a:xfrm>
            <a:off x="2999086" y="5675766"/>
            <a:ext cx="2016957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기쁨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5A1A7A-C82F-BB38-944D-AADCCE25081D}"/>
              </a:ext>
            </a:extLst>
          </p:cNvPr>
          <p:cNvSpPr txBox="1"/>
          <p:nvPr/>
        </p:nvSpPr>
        <p:spPr>
          <a:xfrm>
            <a:off x="5261443" y="5682252"/>
            <a:ext cx="2016956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곡식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393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12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533DFBB-7ADE-435C-945A-32E8087A0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531523" y="1973947"/>
            <a:ext cx="11124494" cy="27765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27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땅의 모든 끝이 여호와를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하고 돌아오며 모든 나라의 모든 족속이 </a:t>
            </a:r>
            <a:r>
              <a:rPr lang="ko-KR" altLang="en-US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주의 앞에 </a:t>
            </a:r>
            <a:r>
              <a:rPr lang="en-US" altLang="ko-KR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40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하리니</a:t>
            </a:r>
            <a:r>
              <a:rPr lang="ko-KR" altLang="en-US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28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나라는 여호와의 것이요 여호와는 모든 나라의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심이로다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시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22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편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endParaRPr lang="ko-KR" altLang="en-US" sz="40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527-CCC8-4BEB-A0CD-7292EA1B8C74}"/>
              </a:ext>
            </a:extLst>
          </p:cNvPr>
          <p:cNvSpPr txBox="1"/>
          <p:nvPr/>
        </p:nvSpPr>
        <p:spPr>
          <a:xfrm>
            <a:off x="884547" y="5277415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기억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A3F51D-500B-48AC-81EE-9FF13317E80E}"/>
              </a:ext>
            </a:extLst>
          </p:cNvPr>
          <p:cNvSpPr txBox="1"/>
          <p:nvPr/>
        </p:nvSpPr>
        <p:spPr>
          <a:xfrm>
            <a:off x="3681664" y="5292055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예배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F3D163-D428-43AC-96E4-7B2AB3C8245D}"/>
              </a:ext>
            </a:extLst>
          </p:cNvPr>
          <p:cNvSpPr txBox="1"/>
          <p:nvPr/>
        </p:nvSpPr>
        <p:spPr>
          <a:xfrm>
            <a:off x="6478781" y="5277415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주재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부제목 2">
            <a:extLst>
              <a:ext uri="{FF2B5EF4-FFF2-40B4-BE49-F238E27FC236}">
                <a16:creationId xmlns:a16="http://schemas.microsoft.com/office/drawing/2014/main" id="{6E2A2A4C-2D97-48BA-B329-A275F019715E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2025.04.06.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262807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533DFBB-7ADE-435C-945A-32E8087A0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838200" y="1680426"/>
            <a:ext cx="10691097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9 …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우리가 너희를 심히 두려워하고 이 땅 주민들이 다 너희 앞에서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이 녹나니</a:t>
            </a:r>
          </a:p>
          <a:p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11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 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…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너희의 </a:t>
            </a:r>
            <a:r>
              <a:rPr lang="ko-KR" altLang="en-US" sz="4400" b="1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하나님 여호와는 위로는 </a:t>
            </a:r>
            <a:r>
              <a:rPr lang="en-US" altLang="ko-KR" sz="4400" b="1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400" b="1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에서도 아래로는 </a:t>
            </a:r>
            <a:r>
              <a:rPr lang="en-US" altLang="ko-KR" sz="4400" b="1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</a:t>
            </a:r>
            <a:r>
              <a:rPr lang="ko-KR" altLang="en-US" sz="4400" b="1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에서도 </a:t>
            </a:r>
            <a:r>
              <a:rPr lang="ko-KR" altLang="en-US" sz="4400" b="1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하나님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이시니라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수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장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endParaRPr lang="ko-KR" altLang="en-US" sz="4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527-CCC8-4BEB-A0CD-7292EA1B8C74}"/>
              </a:ext>
            </a:extLst>
          </p:cNvPr>
          <p:cNvSpPr txBox="1"/>
          <p:nvPr/>
        </p:nvSpPr>
        <p:spPr>
          <a:xfrm>
            <a:off x="884547" y="5362759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간담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A3F51D-500B-48AC-81EE-9FF13317E80E}"/>
              </a:ext>
            </a:extLst>
          </p:cNvPr>
          <p:cNvSpPr txBox="1"/>
          <p:nvPr/>
        </p:nvSpPr>
        <p:spPr>
          <a:xfrm>
            <a:off x="3681664" y="5377399"/>
            <a:ext cx="263491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하늘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F3D163-D428-43AC-96E4-7B2AB3C8245D}"/>
              </a:ext>
            </a:extLst>
          </p:cNvPr>
          <p:cNvSpPr txBox="1"/>
          <p:nvPr/>
        </p:nvSpPr>
        <p:spPr>
          <a:xfrm>
            <a:off x="6701591" y="5362759"/>
            <a:ext cx="1759657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땅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부제목 2">
            <a:extLst>
              <a:ext uri="{FF2B5EF4-FFF2-40B4-BE49-F238E27FC236}">
                <a16:creationId xmlns:a16="http://schemas.microsoft.com/office/drawing/2014/main" id="{9653A8A5-881F-40E5-B8FE-13CEB1D4A729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2025.03.30.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298869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533DFBB-7ADE-435C-945A-32E8087A0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838200" y="1450326"/>
            <a:ext cx="10691097" cy="3708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25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여호수아가 기생 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과 그의 아버지의 가족과 그에게 속한 모든 것을 살렸으므로 그가 오늘까지 이스라엘 중에 거주하였으니 이는 여호수아가 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를 정탐하려고 보낸 사자들을 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숨겼음이었더라</a:t>
            </a:r>
            <a:endParaRPr lang="ko-KR" altLang="en-US" sz="40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527-CCC8-4BEB-A0CD-7292EA1B8C74}"/>
              </a:ext>
            </a:extLst>
          </p:cNvPr>
          <p:cNvSpPr txBox="1"/>
          <p:nvPr/>
        </p:nvSpPr>
        <p:spPr>
          <a:xfrm>
            <a:off x="884547" y="5362759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라합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A3F51D-500B-48AC-81EE-9FF13317E80E}"/>
              </a:ext>
            </a:extLst>
          </p:cNvPr>
          <p:cNvSpPr txBox="1"/>
          <p:nvPr/>
        </p:nvSpPr>
        <p:spPr>
          <a:xfrm>
            <a:off x="3681664" y="5377399"/>
            <a:ext cx="263491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여리고</a:t>
            </a: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F979CBCF-DE7A-48D3-A274-4C06E50E909D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2025.03.30.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405163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547" y="5362759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마음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1" y="1409081"/>
            <a:ext cx="11178071" cy="379434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너희 안에 이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품으라 곧 그리스도 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의 마음이니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빌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2:5)</a:t>
            </a:r>
            <a:endParaRPr lang="ko-KR" altLang="en-US" sz="48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3681664" y="5377399"/>
            <a:ext cx="263491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예수</a:t>
            </a:r>
          </a:p>
        </p:txBody>
      </p:sp>
      <p:sp>
        <p:nvSpPr>
          <p:cNvPr id="12" name="부제목 2">
            <a:extLst>
              <a:ext uri="{FF2B5EF4-FFF2-40B4-BE49-F238E27FC236}">
                <a16:creationId xmlns:a16="http://schemas.microsoft.com/office/drawing/2014/main" id="{8878E094-D72D-4B55-84D9-30ED8D1E129A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2025.03.23.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20778472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547" y="5362759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족속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1" y="1409081"/>
            <a:ext cx="11178071" cy="379434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r>
              <a:rPr lang="ko-KR" altLang="en-US" sz="4400" b="1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그러나 너희는 택하신 </a:t>
            </a:r>
            <a:r>
              <a:rPr lang="en-US" altLang="ko-KR" sz="4400" b="1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400" b="1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이요 왕 같은 </a:t>
            </a:r>
            <a:r>
              <a:rPr lang="en-US" altLang="ko-KR" sz="4400" b="1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 </a:t>
            </a:r>
            <a:r>
              <a:rPr lang="ko-KR" altLang="en-US" sz="4400" b="1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들이요 거룩한 나라요 그의 소유가 된 </a:t>
            </a:r>
            <a:r>
              <a:rPr lang="en-US" altLang="ko-KR" sz="4400" b="1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400" b="1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이니 이는 너희를 어두운 데서 불러 내어 그의 기이한 빛에 들어가게 하신 이의 아름다운 </a:t>
            </a:r>
            <a:r>
              <a:rPr lang="en-US" altLang="ko-KR" sz="4400" b="1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</a:t>
            </a:r>
            <a:r>
              <a:rPr lang="ko-KR" altLang="en-US" sz="4400" b="1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선포하게 하려 하심이라</a:t>
            </a:r>
            <a:r>
              <a:rPr lang="en-US" altLang="ko-KR" sz="4400" b="1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b="1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벧전</a:t>
            </a:r>
            <a:r>
              <a:rPr lang="en-US" altLang="ko-KR" sz="4400" b="1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2:9)</a:t>
            </a:r>
            <a:endParaRPr lang="ko-KR" altLang="en-US" sz="4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3681664" y="5377399"/>
            <a:ext cx="263491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제사장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54CE71-BC9C-47E4-9638-D41C387DCEC3}"/>
              </a:ext>
            </a:extLst>
          </p:cNvPr>
          <p:cNvSpPr txBox="1"/>
          <p:nvPr/>
        </p:nvSpPr>
        <p:spPr>
          <a:xfrm>
            <a:off x="6805866" y="5396065"/>
            <a:ext cx="2265948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백성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BB1D7D-45B5-4145-8D27-7D790D66A448}"/>
              </a:ext>
            </a:extLst>
          </p:cNvPr>
          <p:cNvSpPr txBox="1"/>
          <p:nvPr/>
        </p:nvSpPr>
        <p:spPr>
          <a:xfrm>
            <a:off x="9446764" y="5396065"/>
            <a:ext cx="186068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덕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1AFAD31B-0674-4CF2-B11A-B7CD8F733B13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2025.03.23.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35395350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22" grpId="0" animBg="1"/>
      <p:bldP spid="13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2CC96A-5548-44B7-AF7B-FA2717F3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 descr="야외활동 증가, 관절 건강 지키려면? - 세종포스트">
            <a:extLst>
              <a:ext uri="{FF2B5EF4-FFF2-40B4-BE49-F238E27FC236}">
                <a16:creationId xmlns:a16="http://schemas.microsoft.com/office/drawing/2014/main" id="{74C75310-566C-42A2-9491-DF0BE9C59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10515600" cy="605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64D59C-9A14-4C0E-8946-728A29F31A4B}"/>
              </a:ext>
            </a:extLst>
          </p:cNvPr>
          <p:cNvSpPr txBox="1"/>
          <p:nvPr/>
        </p:nvSpPr>
        <p:spPr>
          <a:xfrm>
            <a:off x="1378436" y="5377399"/>
            <a:ext cx="4326082" cy="130251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히알루론산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BC1C8B-5227-4E73-BE12-9B77EBF128CF}"/>
              </a:ext>
            </a:extLst>
          </p:cNvPr>
          <p:cNvSpPr txBox="1"/>
          <p:nvPr/>
        </p:nvSpPr>
        <p:spPr>
          <a:xfrm>
            <a:off x="6244754" y="5377399"/>
            <a:ext cx="4752473" cy="130251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콘드로이친</a:t>
            </a:r>
            <a:endParaRPr lang="ko-KR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5" name="내용 개체 틀 4">
            <a:extLst>
              <a:ext uri="{FF2B5EF4-FFF2-40B4-BE49-F238E27FC236}">
                <a16:creationId xmlns:a16="http://schemas.microsoft.com/office/drawing/2014/main" id="{8BEAAE6C-D11E-4916-93F1-331AE9BA00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7522137"/>
              </p:ext>
            </p:extLst>
          </p:nvPr>
        </p:nvGraphicFramePr>
        <p:xfrm>
          <a:off x="1601932" y="2091219"/>
          <a:ext cx="8988135" cy="2675562"/>
        </p:xfrm>
        <a:graphic>
          <a:graphicData uri="http://schemas.openxmlformats.org/drawingml/2006/table">
            <a:tbl>
              <a:tblPr/>
              <a:tblGrid>
                <a:gridCol w="1756063">
                  <a:extLst>
                    <a:ext uri="{9D8B030D-6E8A-4147-A177-3AD203B41FA5}">
                      <a16:colId xmlns:a16="http://schemas.microsoft.com/office/drawing/2014/main" val="4051401071"/>
                    </a:ext>
                  </a:extLst>
                </a:gridCol>
                <a:gridCol w="3304309">
                  <a:extLst>
                    <a:ext uri="{9D8B030D-6E8A-4147-A177-3AD203B41FA5}">
                      <a16:colId xmlns:a16="http://schemas.microsoft.com/office/drawing/2014/main" val="1548394525"/>
                    </a:ext>
                  </a:extLst>
                </a:gridCol>
                <a:gridCol w="3927763">
                  <a:extLst>
                    <a:ext uri="{9D8B030D-6E8A-4147-A177-3AD203B41FA5}">
                      <a16:colId xmlns:a16="http://schemas.microsoft.com/office/drawing/2014/main" val="1064586876"/>
                    </a:ext>
                  </a:extLst>
                </a:gridCol>
              </a:tblGrid>
              <a:tr h="445927">
                <a:tc>
                  <a:txBody>
                    <a:bodyPr/>
                    <a:lstStyle/>
                    <a:p>
                      <a:r>
                        <a:rPr lang="ko-KR" altLang="en-US" sz="2000" dirty="0"/>
                        <a:t>구분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2000"/>
                        <a:t>히알루론산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2000"/>
                        <a:t>콘드로이친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239537"/>
                  </a:ext>
                </a:extLst>
              </a:tr>
              <a:tr h="445927">
                <a:tc>
                  <a:txBody>
                    <a:bodyPr/>
                    <a:lstStyle/>
                    <a:p>
                      <a:r>
                        <a:rPr lang="ko-KR" altLang="en-US" sz="2000" b="1"/>
                        <a:t>기능</a:t>
                      </a:r>
                      <a:endParaRPr lang="ko-KR" altLang="en-US" sz="20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2000" dirty="0"/>
                        <a:t>윤활 및 수분 유지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2000"/>
                        <a:t>연골 보호 및 생성 촉진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647735"/>
                  </a:ext>
                </a:extLst>
              </a:tr>
              <a:tr h="445927">
                <a:tc>
                  <a:txBody>
                    <a:bodyPr/>
                    <a:lstStyle/>
                    <a:p>
                      <a:r>
                        <a:rPr lang="ko-KR" altLang="en-US" sz="2000" b="1"/>
                        <a:t>위치</a:t>
                      </a:r>
                      <a:endParaRPr lang="ko-KR" altLang="en-US" sz="20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2000" dirty="0" err="1"/>
                        <a:t>관절액</a:t>
                      </a:r>
                      <a:r>
                        <a:rPr lang="en-US" altLang="ko-KR" sz="2000" dirty="0"/>
                        <a:t>, </a:t>
                      </a:r>
                      <a:r>
                        <a:rPr lang="ko-KR" altLang="en-US" sz="2000" dirty="0"/>
                        <a:t>피부</a:t>
                      </a:r>
                      <a:r>
                        <a:rPr lang="en-US" altLang="ko-KR" sz="2000" dirty="0"/>
                        <a:t>, </a:t>
                      </a:r>
                      <a:r>
                        <a:rPr lang="ko-KR" altLang="en-US" sz="2000" dirty="0"/>
                        <a:t>눈 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2000" dirty="0"/>
                        <a:t>연골 내부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311951"/>
                  </a:ext>
                </a:extLst>
              </a:tr>
              <a:tr h="445927">
                <a:tc>
                  <a:txBody>
                    <a:bodyPr/>
                    <a:lstStyle/>
                    <a:p>
                      <a:r>
                        <a:rPr lang="ko-KR" altLang="en-US" sz="2000" b="1"/>
                        <a:t>형태</a:t>
                      </a:r>
                      <a:endParaRPr lang="ko-KR" altLang="en-US" sz="20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2000"/>
                        <a:t>주사</a:t>
                      </a:r>
                      <a:r>
                        <a:rPr lang="en-US" altLang="ko-KR" sz="2000"/>
                        <a:t>, </a:t>
                      </a:r>
                      <a:r>
                        <a:rPr lang="ko-KR" altLang="en-US" sz="2000"/>
                        <a:t>경구제</a:t>
                      </a:r>
                      <a:r>
                        <a:rPr lang="en-US" altLang="ko-KR" sz="2000"/>
                        <a:t>, </a:t>
                      </a:r>
                      <a:r>
                        <a:rPr lang="ko-KR" altLang="en-US" sz="2000"/>
                        <a:t>화장품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2000" dirty="0"/>
                        <a:t>주로 </a:t>
                      </a:r>
                      <a:r>
                        <a:rPr lang="ko-KR" altLang="en-US" sz="2000" dirty="0" err="1"/>
                        <a:t>경구제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(</a:t>
                      </a:r>
                      <a:r>
                        <a:rPr lang="ko-KR" altLang="en-US" sz="2000" dirty="0"/>
                        <a:t>건강기능식품</a:t>
                      </a:r>
                      <a:r>
                        <a:rPr lang="en-US" altLang="ko-KR" sz="2000" dirty="0"/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453963"/>
                  </a:ext>
                </a:extLst>
              </a:tr>
              <a:tr h="445927">
                <a:tc>
                  <a:txBody>
                    <a:bodyPr/>
                    <a:lstStyle/>
                    <a:p>
                      <a:r>
                        <a:rPr lang="ko-KR" altLang="en-US" sz="2000" b="1"/>
                        <a:t>작용시간</a:t>
                      </a:r>
                      <a:endParaRPr lang="ko-KR" altLang="en-US" sz="20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2000"/>
                        <a:t>빠른 효과 </a:t>
                      </a:r>
                      <a:r>
                        <a:rPr lang="en-US" altLang="ko-KR" sz="2000"/>
                        <a:t>(</a:t>
                      </a:r>
                      <a:r>
                        <a:rPr lang="ko-KR" altLang="en-US" sz="2000"/>
                        <a:t>특히 주사 시</a:t>
                      </a:r>
                      <a:r>
                        <a:rPr lang="en-US" altLang="ko-KR" sz="2000"/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2000" dirty="0"/>
                        <a:t>느리지만 지속적인 효과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188703"/>
                  </a:ext>
                </a:extLst>
              </a:tr>
              <a:tr h="445927">
                <a:tc>
                  <a:txBody>
                    <a:bodyPr/>
                    <a:lstStyle/>
                    <a:p>
                      <a:r>
                        <a:rPr lang="ko-KR" altLang="en-US" sz="2000" b="1"/>
                        <a:t>복용 목적</a:t>
                      </a:r>
                      <a:endParaRPr lang="ko-KR" altLang="en-US" sz="20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2000"/>
                        <a:t>마찰 감소</a:t>
                      </a:r>
                      <a:r>
                        <a:rPr lang="en-US" altLang="ko-KR" sz="2000"/>
                        <a:t>, </a:t>
                      </a:r>
                      <a:r>
                        <a:rPr lang="ko-KR" altLang="en-US" sz="2000"/>
                        <a:t>보습</a:t>
                      </a:r>
                      <a:r>
                        <a:rPr lang="en-US" altLang="ko-KR" sz="2000"/>
                        <a:t>, </a:t>
                      </a:r>
                      <a:r>
                        <a:rPr lang="ko-KR" altLang="en-US" sz="2000"/>
                        <a:t>통증 완화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2000" dirty="0"/>
                        <a:t>연골 퇴화 방지</a:t>
                      </a:r>
                      <a:r>
                        <a:rPr lang="en-US" altLang="ko-KR" sz="2000" dirty="0"/>
                        <a:t>, </a:t>
                      </a:r>
                      <a:r>
                        <a:rPr lang="ko-KR" altLang="en-US" sz="2000" dirty="0"/>
                        <a:t>통증 개선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772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57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547" y="5362759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언약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651" y="1409081"/>
            <a:ext cx="11178071" cy="379434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이로 말미암아 그는 새 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의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시니 이는 첫 언약 때에 범한 죄에서 속량하려고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죽으사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부르심을 입은 자로 하여금 영원한 기업의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얻게 하려 하심이라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히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9:15)</a:t>
            </a:r>
            <a:endParaRPr lang="ko-KR" altLang="en-US" sz="4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3681663" y="5377399"/>
            <a:ext cx="2785423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중보자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54CE71-BC9C-47E4-9638-D41C387DCEC3}"/>
              </a:ext>
            </a:extLst>
          </p:cNvPr>
          <p:cNvSpPr txBox="1"/>
          <p:nvPr/>
        </p:nvSpPr>
        <p:spPr>
          <a:xfrm>
            <a:off x="6733673" y="5396065"/>
            <a:ext cx="2785423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약속</a:t>
            </a:r>
          </a:p>
        </p:txBody>
      </p:sp>
      <p:sp>
        <p:nvSpPr>
          <p:cNvPr id="13" name="부제목 2">
            <a:extLst>
              <a:ext uri="{FF2B5EF4-FFF2-40B4-BE49-F238E27FC236}">
                <a16:creationId xmlns:a16="http://schemas.microsoft.com/office/drawing/2014/main" id="{8BA374CD-3C28-4B59-B380-8F45D1DD178C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2025.03.16.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13901650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22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547" y="5203427"/>
            <a:ext cx="3422758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대제사장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651" y="1998183"/>
            <a:ext cx="11178071" cy="297840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그리스도께서는 장래 좋은 일의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 _ 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으로 </a:t>
            </a:r>
            <a:r>
              <a:rPr lang="ko-KR" altLang="en-US" sz="44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오사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손으로 짓지 아니한 것 곧 이 창조에 속하지 아니한 더 크고 온전한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으로 말미암아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히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9:11)</a:t>
            </a:r>
            <a:endParaRPr lang="ko-KR" altLang="en-US" sz="4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48576" y="774942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4565975" y="5203427"/>
            <a:ext cx="191557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장막</a:t>
            </a:r>
          </a:p>
        </p:txBody>
      </p:sp>
      <p:sp>
        <p:nvSpPr>
          <p:cNvPr id="12" name="부제목 2">
            <a:extLst>
              <a:ext uri="{FF2B5EF4-FFF2-40B4-BE49-F238E27FC236}">
                <a16:creationId xmlns:a16="http://schemas.microsoft.com/office/drawing/2014/main" id="{2CC6E186-05B1-400F-B78D-BBDCF72851C3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2025.03.16.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17933068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266464-BA48-4F1B-ACCB-F55563A9C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FCF4496-A1F0-4B5E-B14F-F8729B62A5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781CC65-68F7-473B-B211-51E410BA4DC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16DC77C-F9C1-40A7-B18F-CD1D4E5AC6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30DF1B9C-4624-4EC8-82DC-E2D43870782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Picture 6" descr="혈액 검사 | 진단검사정보 | 의학정보 | 가톨릭대학교 가톨릭혈액병원">
            <a:extLst>
              <a:ext uri="{FF2B5EF4-FFF2-40B4-BE49-F238E27FC236}">
                <a16:creationId xmlns:a16="http://schemas.microsoft.com/office/drawing/2014/main" id="{E3D497E8-8672-42FB-B74F-93975812D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217" y="1444487"/>
            <a:ext cx="5601167" cy="517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B2E976B9-57AD-4EA5-A921-35BCD4C47638}"/>
              </a:ext>
            </a:extLst>
          </p:cNvPr>
          <p:cNvGrpSpPr/>
          <p:nvPr/>
        </p:nvGrpSpPr>
        <p:grpSpPr>
          <a:xfrm>
            <a:off x="369808" y="267464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9" name="Group 36">
              <a:extLst>
                <a:ext uri="{FF2B5EF4-FFF2-40B4-BE49-F238E27FC236}">
                  <a16:creationId xmlns:a16="http://schemas.microsoft.com/office/drawing/2014/main" id="{C2910187-C36C-47D6-ACC1-E39D11DF76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1" name="AutoShape 6">
                <a:extLst>
                  <a:ext uri="{FF2B5EF4-FFF2-40B4-BE49-F238E27FC236}">
                    <a16:creationId xmlns:a16="http://schemas.microsoft.com/office/drawing/2014/main" id="{C1531B39-F22E-4551-85D5-049A8BB9C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2" name="AutoShape 7">
                <a:extLst>
                  <a:ext uri="{FF2B5EF4-FFF2-40B4-BE49-F238E27FC236}">
                    <a16:creationId xmlns:a16="http://schemas.microsoft.com/office/drawing/2014/main" id="{DE7373AE-2415-4011-B3F5-10D98C602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F0434679-8049-43F7-A04D-2F69EB1E20A4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6850C54-04D5-4ADB-A8A6-14ECEC3BACF5}"/>
              </a:ext>
            </a:extLst>
          </p:cNvPr>
          <p:cNvSpPr/>
          <p:nvPr/>
        </p:nvSpPr>
        <p:spPr>
          <a:xfrm>
            <a:off x="7846900" y="1378515"/>
            <a:ext cx="1202984" cy="5006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37E01F43-E58C-48B7-B68C-D20FF18B5489}"/>
              </a:ext>
            </a:extLst>
          </p:cNvPr>
          <p:cNvSpPr/>
          <p:nvPr/>
        </p:nvSpPr>
        <p:spPr>
          <a:xfrm>
            <a:off x="2865295" y="6121988"/>
            <a:ext cx="1202984" cy="5006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4D6971C6-D146-43E6-8A0D-9D1EE15BA7A5}"/>
              </a:ext>
            </a:extLst>
          </p:cNvPr>
          <p:cNvSpPr/>
          <p:nvPr/>
        </p:nvSpPr>
        <p:spPr>
          <a:xfrm>
            <a:off x="2933241" y="1416605"/>
            <a:ext cx="1202984" cy="5006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부제목 2">
            <a:extLst>
              <a:ext uri="{FF2B5EF4-FFF2-40B4-BE49-F238E27FC236}">
                <a16:creationId xmlns:a16="http://schemas.microsoft.com/office/drawing/2014/main" id="{2A491AB9-2057-4CA6-8ADC-153009CEA5A5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2025.03.16.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194848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9E8436-CC5A-47AE-898F-D3512EEA5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AF4A1B3-7153-48F3-9290-2529ECF155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132688A-0873-489B-9793-0C905B07703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DB072EC-AA80-4E55-AECD-EFCBB32B0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345CE03B-05AF-46EF-9868-4B7AB959DEA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Picture 2" descr="건강바이블 &gt; 건강정보 &gt;">
            <a:extLst>
              <a:ext uri="{FF2B5EF4-FFF2-40B4-BE49-F238E27FC236}">
                <a16:creationId xmlns:a16="http://schemas.microsoft.com/office/drawing/2014/main" id="{4488FF80-F33F-4671-B3E1-FD86B9335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F9C4DD06-5484-44AE-9814-AE10A307EB7D}"/>
              </a:ext>
            </a:extLst>
          </p:cNvPr>
          <p:cNvSpPr/>
          <p:nvPr/>
        </p:nvSpPr>
        <p:spPr>
          <a:xfrm>
            <a:off x="8123408" y="5666874"/>
            <a:ext cx="1694360" cy="5726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359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crs-news.com/imgdata/dailywrn_com/201907/2019071736303735.jpg">
            <a:extLst>
              <a:ext uri="{FF2B5EF4-FFF2-40B4-BE49-F238E27FC236}">
                <a16:creationId xmlns:a16="http://schemas.microsoft.com/office/drawing/2014/main" id="{0E91FE2B-94B6-4247-A3BA-9C5AE0D7F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5"/>
          <a:stretch/>
        </p:blipFill>
        <p:spPr bwMode="auto">
          <a:xfrm>
            <a:off x="-1" y="0"/>
            <a:ext cx="12181747" cy="687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2E608DF4-B892-464A-8443-8ABF972B7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2716" y="291305"/>
            <a:ext cx="3669030" cy="779463"/>
          </a:xfrm>
        </p:spPr>
        <p:txBody>
          <a:bodyPr>
            <a:normAutofit/>
          </a:bodyPr>
          <a:lstStyle/>
          <a:p>
            <a:pPr algn="ctr"/>
            <a:r>
              <a:rPr lang="ko-KR" altLang="en-US" b="1" dirty="0" err="1"/>
              <a:t>ㄴㄱㅂ</a:t>
            </a:r>
            <a:r>
              <a:rPr lang="ko-KR" altLang="en-US" b="1" dirty="0"/>
              <a:t> 사막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9FDD90A-BDF8-49FD-9D8B-962416D2E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Picture 2" descr="https://www.crs-news.com/imgdata/dailywrn_com/201907/2019071736303735.jpg">
            <a:extLst>
              <a:ext uri="{FF2B5EF4-FFF2-40B4-BE49-F238E27FC236}">
                <a16:creationId xmlns:a16="http://schemas.microsoft.com/office/drawing/2014/main" id="{4819EF4E-F00D-4765-AB2F-FEDC761CF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6"/>
          <a:stretch/>
        </p:blipFill>
        <p:spPr bwMode="auto">
          <a:xfrm>
            <a:off x="6415538" y="2896394"/>
            <a:ext cx="5766208" cy="396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96046D-E13A-993C-D48A-5FB965F3319C}"/>
              </a:ext>
            </a:extLst>
          </p:cNvPr>
          <p:cNvSpPr txBox="1"/>
          <p:nvPr/>
        </p:nvSpPr>
        <p:spPr>
          <a:xfrm>
            <a:off x="9116220" y="1022794"/>
            <a:ext cx="2185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altLang="ko-KR" sz="2400" dirty="0"/>
              <a:t>“נֶגֶב</a:t>
            </a:r>
            <a:r>
              <a:rPr lang="en-US" altLang="ko-KR" sz="2400" dirty="0"/>
              <a:t>(Negev)”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2492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EA18E0-D0C8-4CEB-BCC5-F93C56E90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43C9E3-A3E7-4A17-8A0D-224D0FB19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C88AF33-9732-4C48-A213-6A47C37DAC2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52EC064-1BAF-4102-9BDE-6C56E6C3F2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894E573-B200-411A-B946-0907227BCC2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9DFAE1A-7C9D-4728-BA37-E9943FB82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0E59A3A-76EE-4CAB-BD7D-F5D35AD9A228}"/>
              </a:ext>
            </a:extLst>
          </p:cNvPr>
          <p:cNvSpPr/>
          <p:nvPr/>
        </p:nvSpPr>
        <p:spPr>
          <a:xfrm>
            <a:off x="5248820" y="402795"/>
            <a:ext cx="1694360" cy="5726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090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547" y="5203427"/>
            <a:ext cx="2437773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옛날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1" y="1998183"/>
            <a:ext cx="11178071" cy="297840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기억하라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의 연대를 생각하라 네 아버지에게 물으라 그가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네게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할 것이요 네 어른들에게 물으라 그들이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네게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하리로다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신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32:7)</a:t>
            </a:r>
            <a:endParaRPr lang="ko-KR" altLang="en-US" sz="4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48576" y="774942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3555010" y="5203427"/>
            <a:ext cx="191557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역대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FA772-2A9E-41F4-B2C2-B061A874BF42}"/>
              </a:ext>
            </a:extLst>
          </p:cNvPr>
          <p:cNvSpPr txBox="1"/>
          <p:nvPr/>
        </p:nvSpPr>
        <p:spPr>
          <a:xfrm>
            <a:off x="5729252" y="5203427"/>
            <a:ext cx="2539417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설명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77A879-D8AA-4B76-BBCB-6DFFC6D8DAE6}"/>
              </a:ext>
            </a:extLst>
          </p:cNvPr>
          <p:cNvSpPr txBox="1"/>
          <p:nvPr/>
        </p:nvSpPr>
        <p:spPr>
          <a:xfrm>
            <a:off x="8527339" y="5203427"/>
            <a:ext cx="2539417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말</a:t>
            </a: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4F9AC2BB-4945-4F3B-B058-8230FC1BDD83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2025.03.09.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42080804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3" grpId="0" animBg="1"/>
      <p:bldP spid="16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547" y="5203427"/>
            <a:ext cx="2437773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백성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1" y="1998183"/>
            <a:ext cx="11178071" cy="297840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여호와의 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분깃은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자기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이라 야곱은 그가 택하신 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이로다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신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32:9)</a:t>
            </a:r>
            <a:endParaRPr lang="ko-KR" altLang="en-US" sz="48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48576" y="774942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3555010" y="5203427"/>
            <a:ext cx="191557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기업</a:t>
            </a:r>
          </a:p>
        </p:txBody>
      </p:sp>
    </p:spTree>
    <p:extLst>
      <p:ext uri="{BB962C8B-B14F-4D97-AF65-F5344CB8AC3E}">
        <p14:creationId xmlns:p14="http://schemas.microsoft.com/office/powerpoint/2010/main" val="16979870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4770" y="5203427"/>
            <a:ext cx="878356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>
                <a:solidFill>
                  <a:schemeClr val="bg1"/>
                </a:solidFill>
              </a:rPr>
              <a:t>마라</a:t>
            </a:r>
            <a:endParaRPr lang="en-US" altLang="ko-KR" sz="5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652" y="2186173"/>
            <a:ext cx="11155784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400" dirty="0"/>
              <a:t>모세가 야자수 나뭇가지를 던져서 마실 수 없이 </a:t>
            </a:r>
            <a:r>
              <a:rPr lang="ko-KR" altLang="en-US" sz="4400" dirty="0" err="1"/>
              <a:t>쓴물을</a:t>
            </a:r>
            <a:r>
              <a:rPr lang="ko-KR" altLang="en-US" sz="4400" dirty="0"/>
              <a:t> 달게 만든 곳은</a:t>
            </a:r>
            <a:r>
              <a:rPr lang="en-US" altLang="ko-KR" sz="4400" dirty="0"/>
              <a:t>?</a:t>
            </a:r>
            <a:endParaRPr lang="ko-KR" altLang="en-US" sz="4400" dirty="0"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892161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73136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14EA33C-1255-45C8-AFFB-A13708061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8727FC-B768-445A-B641-F1FE8BEB9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깜빡깜빡은 더 이상 그만! 장기 기억력 높여보자!">
            <a:extLst>
              <a:ext uri="{FF2B5EF4-FFF2-40B4-BE49-F238E27FC236}">
                <a16:creationId xmlns:a16="http://schemas.microsoft.com/office/drawing/2014/main" id="{9D793FC5-5D11-4C86-A0BE-31ACB4B7F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06EB8C-3AF5-4570-A574-8D3C9B2374C8}"/>
              </a:ext>
            </a:extLst>
          </p:cNvPr>
          <p:cNvSpPr txBox="1"/>
          <p:nvPr/>
        </p:nvSpPr>
        <p:spPr>
          <a:xfrm>
            <a:off x="3423210" y="4311449"/>
            <a:ext cx="2437773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전두엽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37CF9C-B8F8-4C66-B687-444E0AF2D3F6}"/>
              </a:ext>
            </a:extLst>
          </p:cNvPr>
          <p:cNvSpPr txBox="1"/>
          <p:nvPr/>
        </p:nvSpPr>
        <p:spPr>
          <a:xfrm>
            <a:off x="6720841" y="4311449"/>
            <a:ext cx="1886550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해마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E8AC696B-4AD0-4D15-9386-EFB0A6BBEBB4}"/>
              </a:ext>
            </a:extLst>
          </p:cNvPr>
          <p:cNvSpPr/>
          <p:nvPr/>
        </p:nvSpPr>
        <p:spPr>
          <a:xfrm rot="16200000">
            <a:off x="4573064" y="3631923"/>
            <a:ext cx="855846" cy="35882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2FFD6213-8C8F-430A-8194-4A5CEA903210}"/>
              </a:ext>
            </a:extLst>
          </p:cNvPr>
          <p:cNvSpPr/>
          <p:nvPr/>
        </p:nvSpPr>
        <p:spPr>
          <a:xfrm rot="16200000">
            <a:off x="7099697" y="3569177"/>
            <a:ext cx="855846" cy="358821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859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181B21-B633-4E94-9D98-9BCAA43CB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8858651-DA10-4AA6-B8E8-E296C07C5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61497A3-7B54-43B2-9347-31DEFAC4A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8"/>
            <a:ext cx="12175926" cy="6851822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62A686CA-022E-4FAE-9455-024781E25CFA}"/>
              </a:ext>
            </a:extLst>
          </p:cNvPr>
          <p:cNvSpPr/>
          <p:nvPr/>
        </p:nvSpPr>
        <p:spPr>
          <a:xfrm>
            <a:off x="7988968" y="1263316"/>
            <a:ext cx="541421" cy="56230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49948BB5-51D6-4504-A49D-D0076707B84E}"/>
              </a:ext>
            </a:extLst>
          </p:cNvPr>
          <p:cNvSpPr/>
          <p:nvPr/>
        </p:nvSpPr>
        <p:spPr>
          <a:xfrm>
            <a:off x="6324600" y="1279775"/>
            <a:ext cx="1495926" cy="56230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A1B9CE-D557-43C7-BD05-E1D9FDDF269B}"/>
              </a:ext>
            </a:extLst>
          </p:cNvPr>
          <p:cNvSpPr txBox="1"/>
          <p:nvPr/>
        </p:nvSpPr>
        <p:spPr>
          <a:xfrm>
            <a:off x="2679064" y="893215"/>
            <a:ext cx="2953408" cy="130251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시냅스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216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4EE7F6-1296-4331-9F20-632AF52FC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E8502C1-91FF-4F1C-96BA-E808B7D36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673A1BA-8667-480E-A394-FF6F40A41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27" b="3665"/>
          <a:stretch/>
        </p:blipFill>
        <p:spPr>
          <a:xfrm>
            <a:off x="2719137" y="310186"/>
            <a:ext cx="8839234" cy="6237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08AA92-FA37-44C4-93BA-F513C225187C}"/>
              </a:ext>
            </a:extLst>
          </p:cNvPr>
          <p:cNvSpPr txBox="1"/>
          <p:nvPr/>
        </p:nvSpPr>
        <p:spPr>
          <a:xfrm>
            <a:off x="281928" y="573604"/>
            <a:ext cx="2953408" cy="130251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신경세포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5CEE43-FBF1-44F0-A8B7-35FDE98CC7E6}"/>
              </a:ext>
            </a:extLst>
          </p:cNvPr>
          <p:cNvSpPr txBox="1"/>
          <p:nvPr/>
        </p:nvSpPr>
        <p:spPr>
          <a:xfrm>
            <a:off x="728506" y="1900178"/>
            <a:ext cx="2100325" cy="130251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뉴런</a:t>
            </a:r>
            <a:r>
              <a:rPr lang="en-US" altLang="ko-KR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81FAD8-73D5-4E68-93B4-14FEF6C4B633}"/>
              </a:ext>
            </a:extLst>
          </p:cNvPr>
          <p:cNvSpPr txBox="1"/>
          <p:nvPr/>
        </p:nvSpPr>
        <p:spPr>
          <a:xfrm>
            <a:off x="281928" y="5190365"/>
            <a:ext cx="5096188" cy="130251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신경전달물질</a:t>
            </a:r>
            <a:r>
              <a:rPr lang="en-US" altLang="ko-KR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?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9" name="Picture 2" descr="금성출판사 :: 티칭백과">
            <a:extLst>
              <a:ext uri="{FF2B5EF4-FFF2-40B4-BE49-F238E27FC236}">
                <a16:creationId xmlns:a16="http://schemas.microsoft.com/office/drawing/2014/main" id="{BA0A133B-A15D-4B5E-BE17-8BFA88C88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7" r="59916"/>
          <a:stretch/>
        </p:blipFill>
        <p:spPr bwMode="auto">
          <a:xfrm>
            <a:off x="7343308" y="310186"/>
            <a:ext cx="4215063" cy="447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0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5D34B9E-C49F-48A5-B494-7AB164CD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C691018-C8E3-46A9-ADD9-C3C76B5E9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7D5171-C902-4731-8618-DA966CB2B3D3}"/>
              </a:ext>
            </a:extLst>
          </p:cNvPr>
          <p:cNvSpPr txBox="1"/>
          <p:nvPr/>
        </p:nvSpPr>
        <p:spPr>
          <a:xfrm>
            <a:off x="330054" y="365125"/>
            <a:ext cx="4458514" cy="130251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신경전달물질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8FEF9-23C3-4F3F-9FB0-44787B4B289B}"/>
              </a:ext>
            </a:extLst>
          </p:cNvPr>
          <p:cNvSpPr txBox="1"/>
          <p:nvPr/>
        </p:nvSpPr>
        <p:spPr>
          <a:xfrm>
            <a:off x="850231" y="2005765"/>
            <a:ext cx="10402115" cy="13025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latin typeface="HY견고딕" pitchFamily="18" charset="-127"/>
                <a:ea typeface="HY견고딕" pitchFamily="18" charset="-127"/>
              </a:rPr>
              <a:t>아세틸콜린</a:t>
            </a:r>
            <a:r>
              <a:rPr lang="en-US" altLang="ko-KR" sz="5400" dirty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5400" dirty="0">
                <a:latin typeface="HY견고딕" pitchFamily="18" charset="-127"/>
                <a:ea typeface="HY견고딕" pitchFamily="18" charset="-127"/>
              </a:rPr>
              <a:t>기억</a:t>
            </a:r>
            <a:r>
              <a:rPr lang="en-US" altLang="ko-KR" sz="5400" dirty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5400" dirty="0">
                <a:latin typeface="HY견고딕" pitchFamily="18" charset="-127"/>
                <a:ea typeface="HY견고딕" pitchFamily="18" charset="-127"/>
              </a:rPr>
              <a:t>학습</a:t>
            </a:r>
            <a:r>
              <a:rPr lang="en-US" altLang="ko-KR" sz="5400" dirty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5400" dirty="0">
                <a:latin typeface="HY견고딕" pitchFamily="18" charset="-127"/>
                <a:ea typeface="HY견고딕" pitchFamily="18" charset="-127"/>
              </a:rPr>
              <a:t>근육수축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66F29B-BFA6-4BEE-B4F6-44F96E82EB38}"/>
              </a:ext>
            </a:extLst>
          </p:cNvPr>
          <p:cNvSpPr txBox="1"/>
          <p:nvPr/>
        </p:nvSpPr>
        <p:spPr>
          <a:xfrm>
            <a:off x="951684" y="3488414"/>
            <a:ext cx="10402115" cy="13025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latin typeface="HY견고딕" pitchFamily="18" charset="-127"/>
                <a:ea typeface="HY견고딕" pitchFamily="18" charset="-127"/>
              </a:rPr>
              <a:t>관련질환</a:t>
            </a:r>
            <a:r>
              <a:rPr lang="en-US" altLang="ko-KR" sz="5400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5400" dirty="0">
                <a:latin typeface="HY견고딕" pitchFamily="18" charset="-127"/>
                <a:ea typeface="HY견고딕" pitchFamily="18" charset="-127"/>
              </a:rPr>
              <a:t>알츠하이머</a:t>
            </a:r>
          </a:p>
        </p:txBody>
      </p:sp>
    </p:spTree>
    <p:extLst>
      <p:ext uri="{BB962C8B-B14F-4D97-AF65-F5344CB8AC3E}">
        <p14:creationId xmlns:p14="http://schemas.microsoft.com/office/powerpoint/2010/main" val="224432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5D34B9E-C49F-48A5-B494-7AB164CD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C691018-C8E3-46A9-ADD9-C3C76B5E9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7D5171-C902-4731-8618-DA966CB2B3D3}"/>
              </a:ext>
            </a:extLst>
          </p:cNvPr>
          <p:cNvSpPr txBox="1"/>
          <p:nvPr/>
        </p:nvSpPr>
        <p:spPr>
          <a:xfrm>
            <a:off x="330054" y="365125"/>
            <a:ext cx="4458514" cy="130251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신경전달물질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8FEF9-23C3-4F3F-9FB0-44787B4B289B}"/>
              </a:ext>
            </a:extLst>
          </p:cNvPr>
          <p:cNvSpPr txBox="1"/>
          <p:nvPr/>
        </p:nvSpPr>
        <p:spPr>
          <a:xfrm>
            <a:off x="3465095" y="1825625"/>
            <a:ext cx="8089230" cy="13025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latin typeface="HY견고딕" pitchFamily="18" charset="-127"/>
                <a:ea typeface="HY견고딕" pitchFamily="18" charset="-127"/>
              </a:rPr>
              <a:t>동기부여</a:t>
            </a:r>
            <a:r>
              <a:rPr lang="en-US" altLang="ko-KR" sz="54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5400" dirty="0">
                <a:latin typeface="HY견고딕" pitchFamily="18" charset="-127"/>
                <a:ea typeface="HY견고딕" pitchFamily="18" charset="-127"/>
              </a:rPr>
              <a:t>보상</a:t>
            </a:r>
            <a:r>
              <a:rPr lang="en-US" altLang="ko-KR" sz="54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5400" dirty="0">
                <a:latin typeface="HY견고딕" pitchFamily="18" charset="-127"/>
                <a:ea typeface="HY견고딕" pitchFamily="18" charset="-127"/>
              </a:rPr>
              <a:t>운동조절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66F29B-BFA6-4BEE-B4F6-44F96E82EB38}"/>
              </a:ext>
            </a:extLst>
          </p:cNvPr>
          <p:cNvSpPr txBox="1"/>
          <p:nvPr/>
        </p:nvSpPr>
        <p:spPr>
          <a:xfrm>
            <a:off x="951684" y="3488414"/>
            <a:ext cx="10402115" cy="13025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latin typeface="HY견고딕" pitchFamily="18" charset="-127"/>
                <a:ea typeface="HY견고딕" pitchFamily="18" charset="-127"/>
              </a:rPr>
              <a:t>관련질환</a:t>
            </a:r>
            <a:r>
              <a:rPr lang="en-US" altLang="ko-KR" sz="5400" dirty="0">
                <a:latin typeface="HY견고딕" pitchFamily="18" charset="-127"/>
                <a:ea typeface="HY견고딕" pitchFamily="18" charset="-127"/>
              </a:rPr>
              <a:t>1: </a:t>
            </a:r>
            <a:r>
              <a:rPr lang="ko-KR" altLang="en-US" sz="5400" dirty="0" err="1">
                <a:latin typeface="HY견고딕" pitchFamily="18" charset="-127"/>
                <a:ea typeface="HY견고딕" pitchFamily="18" charset="-127"/>
              </a:rPr>
              <a:t>파킨슨</a:t>
            </a:r>
            <a:r>
              <a:rPr lang="en-US" altLang="ko-KR" sz="5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5400" dirty="0">
                <a:latin typeface="HY견고딕" pitchFamily="18" charset="-127"/>
                <a:ea typeface="HY견고딕" pitchFamily="18" charset="-127"/>
              </a:rPr>
              <a:t>부족</a:t>
            </a:r>
            <a:r>
              <a:rPr lang="en-US" altLang="ko-KR" sz="5400" dirty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5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D11A91-A6EC-4660-9291-4A3DF165414F}"/>
              </a:ext>
            </a:extLst>
          </p:cNvPr>
          <p:cNvSpPr txBox="1"/>
          <p:nvPr/>
        </p:nvSpPr>
        <p:spPr>
          <a:xfrm>
            <a:off x="951683" y="4916217"/>
            <a:ext cx="10402115" cy="13025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latin typeface="HY견고딕" pitchFamily="18" charset="-127"/>
                <a:ea typeface="HY견고딕" pitchFamily="18" charset="-127"/>
              </a:rPr>
              <a:t>관련질환</a:t>
            </a:r>
            <a:r>
              <a:rPr lang="en-US" altLang="ko-KR" sz="5400" dirty="0">
                <a:latin typeface="HY견고딕" pitchFamily="18" charset="-127"/>
                <a:ea typeface="HY견고딕" pitchFamily="18" charset="-127"/>
              </a:rPr>
              <a:t>2: </a:t>
            </a:r>
            <a:r>
              <a:rPr lang="ko-KR" altLang="en-US" sz="5400" dirty="0" err="1">
                <a:latin typeface="HY견고딕" pitchFamily="18" charset="-127"/>
                <a:ea typeface="HY견고딕" pitchFamily="18" charset="-127"/>
              </a:rPr>
              <a:t>조현병</a:t>
            </a:r>
            <a:r>
              <a:rPr lang="en-US" altLang="ko-KR" sz="54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5400" dirty="0">
                <a:latin typeface="HY견고딕" pitchFamily="18" charset="-127"/>
                <a:ea typeface="HY견고딕" pitchFamily="18" charset="-127"/>
              </a:rPr>
              <a:t>과다</a:t>
            </a:r>
            <a:r>
              <a:rPr lang="en-US" altLang="ko-KR" sz="5400" dirty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5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0EA7C05-319C-4638-8700-C117F3B219D4}"/>
              </a:ext>
            </a:extLst>
          </p:cNvPr>
          <p:cNvSpPr/>
          <p:nvPr/>
        </p:nvSpPr>
        <p:spPr>
          <a:xfrm>
            <a:off x="951683" y="2050967"/>
            <a:ext cx="22621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dirty="0">
                <a:latin typeface="HY견고딕" pitchFamily="18" charset="-127"/>
                <a:ea typeface="HY견고딕" pitchFamily="18" charset="-127"/>
              </a:rPr>
              <a:t>도파민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73900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5D34B9E-C49F-48A5-B494-7AB164CD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C691018-C8E3-46A9-ADD9-C3C76B5E9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7D5171-C902-4731-8618-DA966CB2B3D3}"/>
              </a:ext>
            </a:extLst>
          </p:cNvPr>
          <p:cNvSpPr txBox="1"/>
          <p:nvPr/>
        </p:nvSpPr>
        <p:spPr>
          <a:xfrm>
            <a:off x="330054" y="365125"/>
            <a:ext cx="4458514" cy="130251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신경전달물질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8FEF9-23C3-4F3F-9FB0-44787B4B289B}"/>
              </a:ext>
            </a:extLst>
          </p:cNvPr>
          <p:cNvSpPr txBox="1"/>
          <p:nvPr/>
        </p:nvSpPr>
        <p:spPr>
          <a:xfrm>
            <a:off x="751157" y="1825625"/>
            <a:ext cx="10803168" cy="13025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latin typeface="HY견고딕" pitchFamily="18" charset="-127"/>
                <a:ea typeface="HY견고딕" pitchFamily="18" charset="-127"/>
              </a:rPr>
              <a:t>엔도르핀</a:t>
            </a:r>
            <a:r>
              <a:rPr lang="en-US" altLang="ko-KR" sz="5400" dirty="0">
                <a:latin typeface="HY견고딕" pitchFamily="18" charset="-127"/>
                <a:ea typeface="HY견고딕" pitchFamily="18" charset="-127"/>
              </a:rPr>
              <a:t>-</a:t>
            </a:r>
            <a:r>
              <a:rPr lang="ko-KR" altLang="en-US" sz="5400" dirty="0">
                <a:latin typeface="HY견고딕" pitchFamily="18" charset="-127"/>
                <a:ea typeface="HY견고딕" pitchFamily="18" charset="-127"/>
              </a:rPr>
              <a:t>통증완화</a:t>
            </a:r>
            <a:r>
              <a:rPr lang="en-US" altLang="ko-KR" sz="54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5400" dirty="0">
                <a:latin typeface="HY견고딕" pitchFamily="18" charset="-127"/>
                <a:ea typeface="HY견고딕" pitchFamily="18" charset="-127"/>
              </a:rPr>
              <a:t>행복호르몬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66F29B-BFA6-4BEE-B4F6-44F96E82EB38}"/>
              </a:ext>
            </a:extLst>
          </p:cNvPr>
          <p:cNvSpPr txBox="1"/>
          <p:nvPr/>
        </p:nvSpPr>
        <p:spPr>
          <a:xfrm>
            <a:off x="951684" y="3488414"/>
            <a:ext cx="10402115" cy="13025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latin typeface="HY견고딕" pitchFamily="18" charset="-127"/>
                <a:ea typeface="HY견고딕" pitchFamily="18" charset="-127"/>
              </a:rPr>
              <a:t>관련질환</a:t>
            </a:r>
            <a:r>
              <a:rPr lang="en-US" altLang="ko-KR" sz="5400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5400" dirty="0">
                <a:latin typeface="HY견고딕" pitchFamily="18" charset="-127"/>
                <a:ea typeface="HY견고딕" pitchFamily="18" charset="-127"/>
              </a:rPr>
              <a:t>스트레스 관련</a:t>
            </a:r>
          </a:p>
        </p:txBody>
      </p:sp>
    </p:spTree>
    <p:extLst>
      <p:ext uri="{BB962C8B-B14F-4D97-AF65-F5344CB8AC3E}">
        <p14:creationId xmlns:p14="http://schemas.microsoft.com/office/powerpoint/2010/main" val="91997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E4D2D-9884-B88F-2C5D-F93CDA40F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742EC21F-8162-C6C9-6F36-35C769D072C8}"/>
              </a:ext>
            </a:extLst>
          </p:cNvPr>
          <p:cNvSpPr/>
          <p:nvPr/>
        </p:nvSpPr>
        <p:spPr>
          <a:xfrm>
            <a:off x="727842" y="1817602"/>
            <a:ext cx="10869244" cy="33450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1 </a:t>
            </a:r>
            <a:r>
              <a:rPr lang="ko-KR" altLang="en-US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나의 영혼이 잠잠히 </a:t>
            </a:r>
            <a:r>
              <a:rPr lang="en-US" altLang="ko-KR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(</a:t>
            </a:r>
            <a:r>
              <a:rPr lang="ko-KR" altLang="en-US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    </a:t>
            </a:r>
            <a:r>
              <a:rPr lang="en-US" altLang="ko-KR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)</a:t>
            </a:r>
            <a:r>
              <a:rPr lang="ko-KR" altLang="en-US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만 바람이여 나의 구원이 그에게서 </a:t>
            </a:r>
            <a:r>
              <a:rPr lang="ko-KR" altLang="en-US" sz="3600" dirty="0" err="1">
                <a:latin typeface="CookieRun Regular" panose="020B0600000101010101" pitchFamily="50" charset="-127"/>
                <a:ea typeface="CookieRun Regular" panose="020B0600000101010101" pitchFamily="50" charset="-127"/>
              </a:rPr>
              <a:t>나오는도다</a:t>
            </a:r>
            <a:r>
              <a:rPr lang="ko-KR" altLang="en-US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 </a:t>
            </a:r>
            <a:r>
              <a:rPr lang="en-US" altLang="ko-KR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2 </a:t>
            </a:r>
            <a:r>
              <a:rPr lang="ko-KR" altLang="en-US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오직 </a:t>
            </a:r>
            <a:r>
              <a:rPr lang="ko-KR" altLang="en-US" sz="3600" dirty="0" err="1">
                <a:latin typeface="CookieRun Regular" panose="020B0600000101010101" pitchFamily="50" charset="-127"/>
                <a:ea typeface="CookieRun Regular" panose="020B0600000101010101" pitchFamily="50" charset="-127"/>
              </a:rPr>
              <a:t>그만이</a:t>
            </a:r>
            <a:r>
              <a:rPr lang="ko-KR" altLang="en-US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 나의 </a:t>
            </a:r>
            <a:r>
              <a:rPr lang="en-US" altLang="ko-KR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(</a:t>
            </a:r>
            <a:r>
              <a:rPr lang="ko-KR" altLang="en-US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    </a:t>
            </a:r>
            <a:r>
              <a:rPr lang="en-US" altLang="ko-KR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)</a:t>
            </a:r>
            <a:r>
              <a:rPr lang="ko-KR" altLang="en-US" sz="3600" dirty="0" err="1">
                <a:latin typeface="CookieRun Regular" panose="020B0600000101010101" pitchFamily="50" charset="-127"/>
                <a:ea typeface="CookieRun Regular" panose="020B0600000101010101" pitchFamily="50" charset="-127"/>
              </a:rPr>
              <a:t>이시요</a:t>
            </a:r>
            <a:r>
              <a:rPr lang="ko-KR" altLang="en-US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 나의 </a:t>
            </a:r>
            <a:r>
              <a:rPr lang="ko-KR" altLang="en-US" sz="3600" dirty="0" err="1">
                <a:latin typeface="CookieRun Regular" panose="020B0600000101010101" pitchFamily="50" charset="-127"/>
                <a:ea typeface="CookieRun Regular" panose="020B0600000101010101" pitchFamily="50" charset="-127"/>
              </a:rPr>
              <a:t>구원이시요</a:t>
            </a:r>
            <a:r>
              <a:rPr lang="ko-KR" altLang="en-US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 나의 </a:t>
            </a:r>
            <a:r>
              <a:rPr lang="en-US" altLang="ko-KR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(</a:t>
            </a:r>
            <a:r>
              <a:rPr lang="ko-KR" altLang="en-US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    </a:t>
            </a:r>
            <a:r>
              <a:rPr lang="en-US" altLang="ko-KR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)</a:t>
            </a:r>
            <a:r>
              <a:rPr lang="ko-KR" altLang="en-US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이시니 내가 크게 흔들리지 </a:t>
            </a:r>
            <a:r>
              <a:rPr lang="ko-KR" altLang="en-US" sz="3600" dirty="0" err="1">
                <a:latin typeface="CookieRun Regular" panose="020B0600000101010101" pitchFamily="50" charset="-127"/>
                <a:ea typeface="CookieRun Regular" panose="020B0600000101010101" pitchFamily="50" charset="-127"/>
              </a:rPr>
              <a:t>아니하리로다</a:t>
            </a:r>
            <a:r>
              <a:rPr lang="en-US" altLang="ko-KR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(</a:t>
            </a:r>
            <a:r>
              <a:rPr lang="ko-KR" altLang="en-US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시</a:t>
            </a:r>
            <a:r>
              <a:rPr lang="en-US" altLang="ko-KR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62</a:t>
            </a:r>
            <a:r>
              <a:rPr lang="ko-KR" altLang="en-US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편</a:t>
            </a:r>
            <a:r>
              <a:rPr lang="en-US" altLang="ko-KR" sz="36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)</a:t>
            </a:r>
            <a:endParaRPr lang="ko-KR" altLang="en-US" sz="3600" dirty="0">
              <a:latin typeface="CookieRun Regular" panose="020B0600000101010101" pitchFamily="50" charset="-127"/>
              <a:ea typeface="CookieRun Regular" panose="020B0600000101010101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23A4BDB-D6F8-51EE-BB78-8A543A290B38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9D85A82F-0CD2-C646-F751-C8EE455018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4148E45B-FD69-F7FA-C617-08F449C72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1A2A51E5-9E58-940F-ADB8-728EB6DDE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69DA7085-131D-7A96-A901-D45B63D5C5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7C6A8F1F-A20B-9E41-505E-79C392D1F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DD93FE92-E285-8693-7DCD-47205E591EE0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4" name="부제목 2">
            <a:extLst>
              <a:ext uri="{FF2B5EF4-FFF2-40B4-BE49-F238E27FC236}">
                <a16:creationId xmlns:a16="http://schemas.microsoft.com/office/drawing/2014/main" id="{E1B11CEC-072C-1348-C630-8C5322372039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2025.11.09.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D924B2-6A60-79D9-B242-9DFB1EE21CEE}"/>
              </a:ext>
            </a:extLst>
          </p:cNvPr>
          <p:cNvSpPr txBox="1"/>
          <p:nvPr/>
        </p:nvSpPr>
        <p:spPr>
          <a:xfrm>
            <a:off x="743566" y="5681570"/>
            <a:ext cx="2429401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하나님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644C78B9-DEAF-1144-CE73-DCB7A69B4C51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92FE27D6-6156-C177-E1C5-8937AF0BD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4EE769-4E22-424D-44B9-42FA66A6C170}"/>
              </a:ext>
            </a:extLst>
          </p:cNvPr>
          <p:cNvSpPr txBox="1"/>
          <p:nvPr/>
        </p:nvSpPr>
        <p:spPr>
          <a:xfrm>
            <a:off x="3323309" y="5682252"/>
            <a:ext cx="2016957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반석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5AB9D-C7F0-5A06-1020-3050D8E9A8E6}"/>
              </a:ext>
            </a:extLst>
          </p:cNvPr>
          <p:cNvSpPr txBox="1"/>
          <p:nvPr/>
        </p:nvSpPr>
        <p:spPr>
          <a:xfrm>
            <a:off x="5490608" y="5675766"/>
            <a:ext cx="2016956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요새</a:t>
            </a:r>
          </a:p>
        </p:txBody>
      </p:sp>
    </p:spTree>
    <p:extLst>
      <p:ext uri="{BB962C8B-B14F-4D97-AF65-F5344CB8AC3E}">
        <p14:creationId xmlns:p14="http://schemas.microsoft.com/office/powerpoint/2010/main" val="234560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12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547" y="5203427"/>
            <a:ext cx="2437773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1" y="1998183"/>
            <a:ext cx="11178071" cy="297840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너희는 이스라엘 자손을 위하여 이렇게 축복하여 이르되 여호와는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네게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__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주시고 너를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시기를 원하며 여호와는 그의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네게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비추사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베푸시기를 원하며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민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6:23-25)</a:t>
            </a:r>
            <a:endParaRPr lang="ko-KR" altLang="en-US" sz="4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48576" y="774942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3555010" y="5203427"/>
            <a:ext cx="191557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지키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FA772-2A9E-41F4-B2C2-B061A874BF42}"/>
              </a:ext>
            </a:extLst>
          </p:cNvPr>
          <p:cNvSpPr txBox="1"/>
          <p:nvPr/>
        </p:nvSpPr>
        <p:spPr>
          <a:xfrm>
            <a:off x="5729252" y="5203427"/>
            <a:ext cx="2539417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얼굴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77A879-D8AA-4B76-BBCB-6DFFC6D8DAE6}"/>
              </a:ext>
            </a:extLst>
          </p:cNvPr>
          <p:cNvSpPr txBox="1"/>
          <p:nvPr/>
        </p:nvSpPr>
        <p:spPr>
          <a:xfrm>
            <a:off x="8527339" y="5203427"/>
            <a:ext cx="2539417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은혜</a:t>
            </a:r>
          </a:p>
        </p:txBody>
      </p:sp>
    </p:spTree>
    <p:extLst>
      <p:ext uri="{BB962C8B-B14F-4D97-AF65-F5344CB8AC3E}">
        <p14:creationId xmlns:p14="http://schemas.microsoft.com/office/powerpoint/2010/main" val="33164609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3" grpId="0" animBg="1"/>
      <p:bldP spid="16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547" y="5203427"/>
            <a:ext cx="2437773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가만히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1" y="1998183"/>
            <a:ext cx="11178071" cy="297840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너희는 두려워하지 말고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서서 여호와께서 오늘 너희를 위하여 행하시는 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보라 너희가 오늘 본 애굽 사람을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다시 보지 아니하리라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출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14:13)</a:t>
            </a:r>
            <a:endParaRPr lang="ko-KR" altLang="en-US" sz="4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48576" y="774942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3555010" y="5203427"/>
            <a:ext cx="191557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구원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FA772-2A9E-41F4-B2C2-B061A874BF42}"/>
              </a:ext>
            </a:extLst>
          </p:cNvPr>
          <p:cNvSpPr txBox="1"/>
          <p:nvPr/>
        </p:nvSpPr>
        <p:spPr>
          <a:xfrm>
            <a:off x="5729252" y="5203427"/>
            <a:ext cx="2539417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영원히</a:t>
            </a:r>
          </a:p>
        </p:txBody>
      </p:sp>
    </p:spTree>
    <p:extLst>
      <p:ext uri="{BB962C8B-B14F-4D97-AF65-F5344CB8AC3E}">
        <p14:creationId xmlns:p14="http://schemas.microsoft.com/office/powerpoint/2010/main" val="16164445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3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547" y="5203427"/>
            <a:ext cx="3922438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싸우시리니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651" y="1998183"/>
            <a:ext cx="11178071" cy="297840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여호와께서 너희를 위하여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 _ 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너희는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있을지니라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(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출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14:14)</a:t>
            </a:r>
            <a:endParaRPr lang="ko-KR" altLang="en-US" sz="48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48576" y="774942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5FA772-2A9E-41F4-B2C2-B061A874BF42}"/>
              </a:ext>
            </a:extLst>
          </p:cNvPr>
          <p:cNvSpPr txBox="1"/>
          <p:nvPr/>
        </p:nvSpPr>
        <p:spPr>
          <a:xfrm>
            <a:off x="5004963" y="5203427"/>
            <a:ext cx="2539417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가만히</a:t>
            </a:r>
          </a:p>
        </p:txBody>
      </p:sp>
    </p:spTree>
    <p:extLst>
      <p:ext uri="{BB962C8B-B14F-4D97-AF65-F5344CB8AC3E}">
        <p14:creationId xmlns:p14="http://schemas.microsoft.com/office/powerpoint/2010/main" val="2188776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3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547" y="5203427"/>
            <a:ext cx="160046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1" y="1998183"/>
            <a:ext cx="11178071" cy="297840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다니엘은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정하여 왕의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과 그가 마시는 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로 자기를 더럽히지 아니하리라 하고 자기를 더럽히지 아니하도록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에게 구하니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단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1:8)</a:t>
            </a:r>
            <a:endParaRPr lang="ko-KR" altLang="en-US" sz="4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48576" y="774942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2732050" y="5203427"/>
            <a:ext cx="191557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음식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FA772-2A9E-41F4-B2C2-B061A874BF42}"/>
              </a:ext>
            </a:extLst>
          </p:cNvPr>
          <p:cNvSpPr txBox="1"/>
          <p:nvPr/>
        </p:nvSpPr>
        <p:spPr>
          <a:xfrm>
            <a:off x="5004963" y="5203427"/>
            <a:ext cx="2539417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포도주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975490-1CFB-478A-A7D0-538AE4D31394}"/>
              </a:ext>
            </a:extLst>
          </p:cNvPr>
          <p:cNvSpPr txBox="1"/>
          <p:nvPr/>
        </p:nvSpPr>
        <p:spPr>
          <a:xfrm>
            <a:off x="7901721" y="5203427"/>
            <a:ext cx="2539417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환관장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5" name="Picture 4" descr="다니엘서 10장 연구 – 다니엘도 고기와 포도주를 먹었나요? : 네이버 블로그">
            <a:extLst>
              <a:ext uri="{FF2B5EF4-FFF2-40B4-BE49-F238E27FC236}">
                <a16:creationId xmlns:a16="http://schemas.microsoft.com/office/drawing/2014/main" id="{09AC5877-E752-43B3-94FD-D7352934E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844" y="2"/>
            <a:ext cx="3283156" cy="211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9907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3" grpId="0" animBg="1"/>
      <p:bldP spid="14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547" y="5203427"/>
            <a:ext cx="160046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학문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1" y="1998183"/>
            <a:ext cx="11178071" cy="297840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하나님이 이 네 소년에게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주시고 모든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깨닫게 하시고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를 주셨으니 다니엘은 또 모든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과 꿈을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깨달아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알더라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단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1:17)</a:t>
            </a:r>
            <a:endParaRPr lang="ko-KR" altLang="en-US" sz="4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001296" y="539125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2955700" y="5203427"/>
            <a:ext cx="191557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서적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FA772-2A9E-41F4-B2C2-B061A874BF42}"/>
              </a:ext>
            </a:extLst>
          </p:cNvPr>
          <p:cNvSpPr txBox="1"/>
          <p:nvPr/>
        </p:nvSpPr>
        <p:spPr>
          <a:xfrm>
            <a:off x="5428710" y="5203427"/>
            <a:ext cx="1915573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지혜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975490-1CFB-478A-A7D0-538AE4D31394}"/>
              </a:ext>
            </a:extLst>
          </p:cNvPr>
          <p:cNvSpPr txBox="1"/>
          <p:nvPr/>
        </p:nvSpPr>
        <p:spPr>
          <a:xfrm>
            <a:off x="7901721" y="5203427"/>
            <a:ext cx="2539417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환상</a:t>
            </a:r>
          </a:p>
        </p:txBody>
      </p:sp>
      <p:pic>
        <p:nvPicPr>
          <p:cNvPr id="15" name="Picture 8" descr="http://eborg3.com/Bible-EveryVerse/Daniel/600-Daniel-Friends982.jpg">
            <a:extLst>
              <a:ext uri="{FF2B5EF4-FFF2-40B4-BE49-F238E27FC236}">
                <a16:creationId xmlns:a16="http://schemas.microsoft.com/office/drawing/2014/main" id="{79240A03-DE56-4AD9-A4C8-A3C86CCB9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400477" y="7523"/>
            <a:ext cx="2785967" cy="1995751"/>
          </a:xfrm>
          <a:prstGeom prst="roundRect">
            <a:avLst>
              <a:gd name="adj" fmla="val 640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48790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3" grpId="0" animBg="1"/>
      <p:bldP spid="14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4770" y="5203427"/>
            <a:ext cx="878356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>
                <a:solidFill>
                  <a:schemeClr val="bg1"/>
                </a:solidFill>
              </a:rPr>
              <a:t>다니엘</a:t>
            </a:r>
            <a:endParaRPr lang="en-US" altLang="ko-KR" sz="5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652" y="2186173"/>
            <a:ext cx="11155784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altLang="ko-KR" sz="4400" dirty="0"/>
              <a:t>[</a:t>
            </a:r>
            <a:r>
              <a:rPr lang="ko-KR" altLang="en-US" sz="4400" dirty="0"/>
              <a:t>하나님은 재판관 되신다</a:t>
            </a:r>
            <a:r>
              <a:rPr lang="en-US" altLang="ko-KR" sz="4400" dirty="0"/>
              <a:t>]</a:t>
            </a:r>
            <a:r>
              <a:rPr lang="ko-KR" altLang="en-US" sz="4400" dirty="0"/>
              <a:t>를 뜻하는 인물은</a:t>
            </a:r>
            <a:r>
              <a:rPr lang="en-US" altLang="ko-KR" sz="4400" dirty="0"/>
              <a:t>?</a:t>
            </a:r>
            <a:endParaRPr lang="ko-KR" altLang="en-US" sz="4400" dirty="0"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892161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인물퀴즈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908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4770" y="5203427"/>
            <a:ext cx="878356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 err="1">
                <a:solidFill>
                  <a:schemeClr val="bg1"/>
                </a:solidFill>
              </a:rPr>
              <a:t>하나냐</a:t>
            </a:r>
            <a:endParaRPr lang="en-US" altLang="ko-KR" sz="5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652" y="2186173"/>
            <a:ext cx="11155784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altLang="ko-KR" sz="4400" dirty="0"/>
              <a:t>[</a:t>
            </a:r>
            <a:r>
              <a:rPr lang="ko-KR" altLang="en-US" sz="4400" dirty="0"/>
              <a:t>여호와는 은혜로우시다</a:t>
            </a:r>
            <a:r>
              <a:rPr lang="en-US" altLang="ko-KR" sz="4400" dirty="0"/>
              <a:t>]</a:t>
            </a:r>
            <a:r>
              <a:rPr lang="ko-KR" altLang="en-US" sz="4400" dirty="0"/>
              <a:t>를 뜻하는 인물은</a:t>
            </a:r>
            <a:r>
              <a:rPr lang="en-US" altLang="ko-KR" sz="4400" dirty="0"/>
              <a:t>?</a:t>
            </a:r>
            <a:endParaRPr lang="ko-KR" altLang="en-US" sz="4400" dirty="0"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892161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인물퀴즈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7055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4770" y="5203427"/>
            <a:ext cx="878356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 err="1">
                <a:solidFill>
                  <a:schemeClr val="bg1"/>
                </a:solidFill>
              </a:rPr>
              <a:t>미사엘</a:t>
            </a:r>
            <a:endParaRPr lang="en-US" altLang="ko-KR" sz="5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652" y="2186173"/>
            <a:ext cx="11155784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altLang="ko-KR" sz="4400" dirty="0"/>
              <a:t>[</a:t>
            </a:r>
            <a:r>
              <a:rPr lang="ko-KR" altLang="en-US" sz="4400" dirty="0"/>
              <a:t>여호와 같은 분 </a:t>
            </a:r>
            <a:r>
              <a:rPr lang="ko-KR" altLang="en-US" sz="4400" dirty="0" err="1"/>
              <a:t>누구신가</a:t>
            </a:r>
            <a:r>
              <a:rPr lang="en-US" altLang="ko-KR" sz="4400" dirty="0"/>
              <a:t>]</a:t>
            </a:r>
            <a:r>
              <a:rPr lang="ko-KR" altLang="en-US" sz="4400" dirty="0"/>
              <a:t>를 뜻하는 인물은</a:t>
            </a:r>
            <a:r>
              <a:rPr lang="en-US" altLang="ko-KR" sz="4400" dirty="0"/>
              <a:t>?</a:t>
            </a:r>
            <a:endParaRPr lang="ko-KR" altLang="en-US" sz="4400" dirty="0"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892161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인물퀴즈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94855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4770" y="5203427"/>
            <a:ext cx="878356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 err="1">
                <a:solidFill>
                  <a:schemeClr val="bg1"/>
                </a:solidFill>
              </a:rPr>
              <a:t>아사랴</a:t>
            </a:r>
            <a:endParaRPr lang="en-US" altLang="ko-KR" sz="5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652" y="2186173"/>
            <a:ext cx="11155784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altLang="ko-KR" sz="4400" dirty="0"/>
              <a:t>[</a:t>
            </a:r>
            <a:r>
              <a:rPr lang="ko-KR" altLang="en-US" sz="4400" dirty="0"/>
              <a:t>여호와는 도움이시다</a:t>
            </a:r>
            <a:r>
              <a:rPr lang="en-US" altLang="ko-KR" sz="4400" dirty="0"/>
              <a:t>]</a:t>
            </a:r>
            <a:r>
              <a:rPr lang="ko-KR" altLang="en-US" sz="4400" dirty="0"/>
              <a:t>를 뜻하는 인물은</a:t>
            </a:r>
            <a:r>
              <a:rPr lang="en-US" altLang="ko-KR" sz="4400" dirty="0"/>
              <a:t>?</a:t>
            </a:r>
            <a:endParaRPr lang="ko-KR" altLang="en-US" sz="4400" dirty="0"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892161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인물퀴즈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9568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4770" y="5203427"/>
            <a:ext cx="878356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 err="1">
                <a:solidFill>
                  <a:schemeClr val="bg1"/>
                </a:solidFill>
              </a:rPr>
              <a:t>벨드사살</a:t>
            </a:r>
            <a:endParaRPr lang="en-US" altLang="ko-KR" sz="5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652" y="2186173"/>
            <a:ext cx="11155784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altLang="ko-KR" sz="4400" dirty="0"/>
              <a:t>[</a:t>
            </a:r>
            <a:r>
              <a:rPr lang="ko-KR" altLang="en-US" sz="4400" dirty="0" err="1"/>
              <a:t>벨이여</a:t>
            </a:r>
            <a:r>
              <a:rPr lang="ko-KR" altLang="en-US" sz="4400" dirty="0"/>
              <a:t> 그의 생명을 </a:t>
            </a:r>
            <a:r>
              <a:rPr lang="ko-KR" altLang="en-US" sz="4400" dirty="0" err="1"/>
              <a:t>보호하소서</a:t>
            </a:r>
            <a:r>
              <a:rPr lang="en-US" altLang="ko-KR" sz="4400" dirty="0"/>
              <a:t>]</a:t>
            </a:r>
            <a:r>
              <a:rPr lang="ko-KR" altLang="en-US" sz="4400" dirty="0"/>
              <a:t>를 뜻하는 인물은</a:t>
            </a:r>
            <a:r>
              <a:rPr lang="en-US" altLang="ko-KR" sz="4400" dirty="0"/>
              <a:t>?</a:t>
            </a:r>
            <a:endParaRPr lang="ko-KR" altLang="en-US" sz="4400" dirty="0"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892161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인물퀴즈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77414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9FC7C-19ED-B6CC-A402-3C0E3F9E8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6FD79230-95BD-2241-E674-A88B686C1D97}"/>
              </a:ext>
            </a:extLst>
          </p:cNvPr>
          <p:cNvSpPr/>
          <p:nvPr/>
        </p:nvSpPr>
        <p:spPr>
          <a:xfrm>
            <a:off x="727842" y="1817602"/>
            <a:ext cx="10869244" cy="3293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6 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너는 여호와 네 하나님의 </a:t>
            </a:r>
            <a:r>
              <a:rPr lang="en-US" altLang="ko-KR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</a:t>
            </a:r>
            <a:r>
              <a:rPr lang="en-US" altLang="ko-KR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이라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네 하나님 여호와께서 지상 만민 중에서 너를 자기 기업의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으로 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택하셨나니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7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여호와께서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…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너희를 택하심은 너희가 다른 민족보다 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수효가 많기 때문이 </a:t>
            </a:r>
            <a:r>
              <a:rPr lang="ko-KR" altLang="en-US" sz="44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아니니라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너희는 오히려 모든 민족 중에 가장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  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 (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신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7:6-7)</a:t>
            </a:r>
            <a:endParaRPr lang="ko-KR" altLang="en-US" sz="4000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C8DDD1EB-9ED9-048B-FE0E-095F179F1235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79F6EEA0-2587-2A83-9A78-37F49C6F29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86F6FF39-FDAA-FDF4-E66F-A60883B83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E57F7A2D-488D-6D6F-FEA9-8C4AD512F5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D3C2A1C6-95A5-248D-4F1B-84192A0C99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CD7C37D6-D265-671D-DB02-3B24751FB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85FA909A-D91A-385F-CD93-243D68A4C53A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4" name="부제목 2">
            <a:extLst>
              <a:ext uri="{FF2B5EF4-FFF2-40B4-BE49-F238E27FC236}">
                <a16:creationId xmlns:a16="http://schemas.microsoft.com/office/drawing/2014/main" id="{72B8D1B2-D214-BE5B-46B6-9805C7DAC1D5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2025.11.02.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2C77EA-2B92-FB9B-8530-5CFFAB05443E}"/>
              </a:ext>
            </a:extLst>
          </p:cNvPr>
          <p:cNvSpPr txBox="1"/>
          <p:nvPr/>
        </p:nvSpPr>
        <p:spPr>
          <a:xfrm>
            <a:off x="743567" y="5681570"/>
            <a:ext cx="1880762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ㅅㅁ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944C36AC-B9EF-2A72-ED67-12B38889F273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B5CC853B-9DD3-475A-ABA3-CD3FF31A1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25CB7F-62B4-7DFE-C656-46EE1824B94F}"/>
              </a:ext>
            </a:extLst>
          </p:cNvPr>
          <p:cNvSpPr txBox="1"/>
          <p:nvPr/>
        </p:nvSpPr>
        <p:spPr>
          <a:xfrm>
            <a:off x="2802101" y="5682252"/>
            <a:ext cx="2016957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ㅂㅅ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615932-B415-913A-0AE3-EC5282CE5B0B}"/>
              </a:ext>
            </a:extLst>
          </p:cNvPr>
          <p:cNvSpPr txBox="1"/>
          <p:nvPr/>
        </p:nvSpPr>
        <p:spPr>
          <a:xfrm>
            <a:off x="5005975" y="5675766"/>
            <a:ext cx="3034833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ㅈㅇㄴㄹ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252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12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547" y="5203427"/>
            <a:ext cx="160046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이전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1" y="1998183"/>
            <a:ext cx="11178071" cy="297840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너희는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일을 기억하지 말며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일을 생각하지 말라 보라 내가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 _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행하리니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이제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것이라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사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43:18-19)</a:t>
            </a:r>
            <a:endParaRPr lang="ko-KR" altLang="en-US" sz="4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48576" y="774942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2732050" y="5203427"/>
            <a:ext cx="191557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옛날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52E4B-C4F8-47BE-BF57-7D41FAC58183}"/>
              </a:ext>
            </a:extLst>
          </p:cNvPr>
          <p:cNvSpPr txBox="1"/>
          <p:nvPr/>
        </p:nvSpPr>
        <p:spPr>
          <a:xfrm>
            <a:off x="5110226" y="5203427"/>
            <a:ext cx="192619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새 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FA772-2A9E-41F4-B2C2-B061A874BF42}"/>
              </a:ext>
            </a:extLst>
          </p:cNvPr>
          <p:cNvSpPr txBox="1"/>
          <p:nvPr/>
        </p:nvSpPr>
        <p:spPr>
          <a:xfrm>
            <a:off x="7616678" y="5203427"/>
            <a:ext cx="3244610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나타낼</a:t>
            </a:r>
          </a:p>
        </p:txBody>
      </p:sp>
    </p:spTree>
    <p:extLst>
      <p:ext uri="{BB962C8B-B14F-4D97-AF65-F5344CB8AC3E}">
        <p14:creationId xmlns:p14="http://schemas.microsoft.com/office/powerpoint/2010/main" val="1256692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547" y="5203427"/>
            <a:ext cx="138275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1" y="1998183"/>
            <a:ext cx="11178071" cy="297840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just"/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반드시 내가 광야에 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사막에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내리니 장차 들짐승 곧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와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도 나를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할 것은 내가 광야에 물을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,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사막에 강들을 내어 내 백성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,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내가 택한 자에게 마시게 할 것임이라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사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43:19-20)</a:t>
            </a:r>
            <a:endParaRPr lang="ko-KR" altLang="en-US" sz="40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48576" y="774942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2373923" y="5203427"/>
            <a:ext cx="1382750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강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52E4B-C4F8-47BE-BF57-7D41FAC58183}"/>
              </a:ext>
            </a:extLst>
          </p:cNvPr>
          <p:cNvSpPr txBox="1"/>
          <p:nvPr/>
        </p:nvSpPr>
        <p:spPr>
          <a:xfrm>
            <a:off x="3942664" y="5203427"/>
            <a:ext cx="2346623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승냥이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FA772-2A9E-41F4-B2C2-B061A874BF42}"/>
              </a:ext>
            </a:extLst>
          </p:cNvPr>
          <p:cNvSpPr txBox="1"/>
          <p:nvPr/>
        </p:nvSpPr>
        <p:spPr>
          <a:xfrm>
            <a:off x="6475278" y="5213331"/>
            <a:ext cx="1642810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타조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DA3975-F79A-4E93-A211-995FB7755A4A}"/>
              </a:ext>
            </a:extLst>
          </p:cNvPr>
          <p:cNvSpPr txBox="1"/>
          <p:nvPr/>
        </p:nvSpPr>
        <p:spPr>
          <a:xfrm>
            <a:off x="8411873" y="5213331"/>
            <a:ext cx="1642810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존경</a:t>
            </a:r>
          </a:p>
        </p:txBody>
      </p:sp>
    </p:spTree>
    <p:extLst>
      <p:ext uri="{BB962C8B-B14F-4D97-AF65-F5344CB8AC3E}">
        <p14:creationId xmlns:p14="http://schemas.microsoft.com/office/powerpoint/2010/main" val="24811457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547" y="5203427"/>
            <a:ext cx="1992468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백성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651" y="1998183"/>
            <a:ext cx="11178071" cy="297840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은 내가 나를 위하여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 _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나를 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 _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하려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함이니라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사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43:21)</a:t>
            </a:r>
            <a:endParaRPr lang="ko-KR" altLang="en-US" sz="4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48576" y="774942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FE52E4B-C4F8-47BE-BF57-7D41FAC58183}"/>
              </a:ext>
            </a:extLst>
          </p:cNvPr>
          <p:cNvSpPr txBox="1"/>
          <p:nvPr/>
        </p:nvSpPr>
        <p:spPr>
          <a:xfrm>
            <a:off x="3170800" y="5203427"/>
            <a:ext cx="3118487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지었나니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FA772-2A9E-41F4-B2C2-B061A874BF42}"/>
              </a:ext>
            </a:extLst>
          </p:cNvPr>
          <p:cNvSpPr txBox="1"/>
          <p:nvPr/>
        </p:nvSpPr>
        <p:spPr>
          <a:xfrm>
            <a:off x="6475277" y="5213331"/>
            <a:ext cx="3415855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찬송하게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93436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2" grpId="0" animBg="1"/>
      <p:bldP spid="13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547" y="5203427"/>
            <a:ext cx="160046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알파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1" y="2186173"/>
            <a:ext cx="11557211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나는 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와 오메가요 처음과 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</a:t>
            </a: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이요 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과 마침이라 자기 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 _ </a:t>
            </a: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를 빠는 자들은 복이 있으니 이는 그들이 생명나무에 나아가며 문들을 통하여 성에 들어갈 권세를 받으려 </a:t>
            </a:r>
            <a:r>
              <a:rPr lang="ko-KR" altLang="en-US" sz="36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함이로다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계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22:13-14)</a:t>
            </a:r>
            <a:endParaRPr lang="ko-KR" altLang="en-US" sz="36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48576" y="774942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2732049" y="5203427"/>
            <a:ext cx="266514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마지막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52E4B-C4F8-47BE-BF57-7D41FAC58183}"/>
              </a:ext>
            </a:extLst>
          </p:cNvPr>
          <p:cNvSpPr txBox="1"/>
          <p:nvPr/>
        </p:nvSpPr>
        <p:spPr>
          <a:xfrm>
            <a:off x="5578576" y="5203427"/>
            <a:ext cx="192619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시작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FA772-2A9E-41F4-B2C2-B061A874BF42}"/>
              </a:ext>
            </a:extLst>
          </p:cNvPr>
          <p:cNvSpPr txBox="1"/>
          <p:nvPr/>
        </p:nvSpPr>
        <p:spPr>
          <a:xfrm>
            <a:off x="7616678" y="5203427"/>
            <a:ext cx="3244610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ㄷㄹㅁㄱ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325335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547" y="5203427"/>
            <a:ext cx="160046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경배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2" y="2186173"/>
            <a:ext cx="11155784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lvl="0">
              <a:defRPr/>
            </a:pPr>
            <a:r>
              <a:rPr lang="ko-KR" altLang="en-US" sz="4000" dirty="0"/>
              <a:t>집에 들어가 아기와 그의 어머니 마리아가 함께 있는 것을 보고 엎드려 아기께 </a:t>
            </a:r>
            <a:r>
              <a:rPr lang="en-US" altLang="ko-KR" sz="4000" dirty="0"/>
              <a:t>_ _</a:t>
            </a:r>
            <a:r>
              <a:rPr lang="ko-KR" altLang="en-US" sz="4000" dirty="0"/>
              <a:t>하고 보배합을 열어 </a:t>
            </a:r>
            <a:r>
              <a:rPr lang="en-US" altLang="ko-KR" sz="4000" dirty="0"/>
              <a:t>_ _</a:t>
            </a:r>
            <a:r>
              <a:rPr lang="ko-KR" altLang="en-US" sz="4000" dirty="0"/>
              <a:t>과 </a:t>
            </a:r>
            <a:r>
              <a:rPr lang="en-US" altLang="ko-KR" sz="4000" dirty="0"/>
              <a:t>_ _</a:t>
            </a:r>
            <a:r>
              <a:rPr lang="ko-KR" altLang="en-US" sz="4000" dirty="0"/>
              <a:t>과 </a:t>
            </a:r>
            <a:r>
              <a:rPr lang="en-US" altLang="ko-KR" sz="4000" dirty="0"/>
              <a:t>_ _</a:t>
            </a:r>
            <a:r>
              <a:rPr lang="ko-KR" altLang="en-US" sz="4000" dirty="0"/>
              <a:t>을 예물로 </a:t>
            </a:r>
            <a:r>
              <a:rPr lang="ko-KR" altLang="en-US" sz="4000" dirty="0" err="1"/>
              <a:t>드리니라</a:t>
            </a:r>
            <a:r>
              <a:rPr lang="en-US" altLang="ko-KR" sz="4000" dirty="0"/>
              <a:t>(</a:t>
            </a:r>
            <a:r>
              <a:rPr lang="ko-KR" altLang="en-US" sz="4000" dirty="0"/>
              <a:t>마</a:t>
            </a:r>
            <a:r>
              <a:rPr lang="en-US" altLang="ko-KR" sz="4000" dirty="0"/>
              <a:t>2:11)</a:t>
            </a:r>
            <a:endParaRPr lang="ko-KR" altLang="en-US" sz="4000" dirty="0"/>
          </a:p>
        </p:txBody>
      </p:sp>
      <p:grpSp>
        <p:nvGrpSpPr>
          <p:cNvPr id="5" name="그룹 4"/>
          <p:cNvGrpSpPr/>
          <p:nvPr/>
        </p:nvGrpSpPr>
        <p:grpSpPr>
          <a:xfrm>
            <a:off x="1148576" y="774942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3166512" y="5203427"/>
            <a:ext cx="160046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황금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52E4B-C4F8-47BE-BF57-7D41FAC58183}"/>
              </a:ext>
            </a:extLst>
          </p:cNvPr>
          <p:cNvSpPr txBox="1"/>
          <p:nvPr/>
        </p:nvSpPr>
        <p:spPr>
          <a:xfrm>
            <a:off x="5266347" y="5203427"/>
            <a:ext cx="192619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유향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FA772-2A9E-41F4-B2C2-B061A874BF42}"/>
              </a:ext>
            </a:extLst>
          </p:cNvPr>
          <p:cNvSpPr txBox="1"/>
          <p:nvPr/>
        </p:nvSpPr>
        <p:spPr>
          <a:xfrm>
            <a:off x="7616678" y="5203427"/>
            <a:ext cx="2301693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몰약</a:t>
            </a:r>
          </a:p>
        </p:txBody>
      </p:sp>
    </p:spTree>
    <p:extLst>
      <p:ext uri="{BB962C8B-B14F-4D97-AF65-F5344CB8AC3E}">
        <p14:creationId xmlns:p14="http://schemas.microsoft.com/office/powerpoint/2010/main" val="22960090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547" y="5203427"/>
            <a:ext cx="160046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예배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2" y="2186173"/>
            <a:ext cx="11155784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아버지께 참되게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하는 자들은 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과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로 예배할 때가 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오나니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곧 이 때라 아버지께서는 자기에게 이렇게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하는 자들을 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찾으시느니라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요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4:23)</a:t>
            </a:r>
            <a:endParaRPr lang="ko-KR" altLang="en-US" sz="40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48576" y="774942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3166512" y="5203427"/>
            <a:ext cx="160046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52E4B-C4F8-47BE-BF57-7D41FAC58183}"/>
              </a:ext>
            </a:extLst>
          </p:cNvPr>
          <p:cNvSpPr txBox="1"/>
          <p:nvPr/>
        </p:nvSpPr>
        <p:spPr>
          <a:xfrm>
            <a:off x="5266347" y="5203427"/>
            <a:ext cx="192619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진리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FA772-2A9E-41F4-B2C2-B061A874BF42}"/>
              </a:ext>
            </a:extLst>
          </p:cNvPr>
          <p:cNvSpPr txBox="1"/>
          <p:nvPr/>
        </p:nvSpPr>
        <p:spPr>
          <a:xfrm>
            <a:off x="7616678" y="5203427"/>
            <a:ext cx="2301693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예배</a:t>
            </a:r>
          </a:p>
        </p:txBody>
      </p:sp>
    </p:spTree>
    <p:extLst>
      <p:ext uri="{BB962C8B-B14F-4D97-AF65-F5344CB8AC3E}">
        <p14:creationId xmlns:p14="http://schemas.microsoft.com/office/powerpoint/2010/main" val="38177200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547" y="5203427"/>
            <a:ext cx="160046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1" y="2186173"/>
            <a:ext cx="11300733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24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하나님은 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이시니 예배하는 자가 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과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로 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예배할지니라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25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여자가 이르되 메시야 곧 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 _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라 하는 이가 오실 줄을 내가 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아노니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…(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요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4:24-25)</a:t>
            </a:r>
            <a:endParaRPr lang="ko-KR" altLang="en-US" sz="40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48576" y="774942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3088455" y="5203427"/>
            <a:ext cx="160046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52E4B-C4F8-47BE-BF57-7D41FAC58183}"/>
              </a:ext>
            </a:extLst>
          </p:cNvPr>
          <p:cNvSpPr txBox="1"/>
          <p:nvPr/>
        </p:nvSpPr>
        <p:spPr>
          <a:xfrm>
            <a:off x="5210592" y="5203427"/>
            <a:ext cx="192619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진리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FA772-2A9E-41F4-B2C2-B061A874BF42}"/>
              </a:ext>
            </a:extLst>
          </p:cNvPr>
          <p:cNvSpPr txBox="1"/>
          <p:nvPr/>
        </p:nvSpPr>
        <p:spPr>
          <a:xfrm>
            <a:off x="7616678" y="5203427"/>
            <a:ext cx="334497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그리스도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025635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547" y="5203427"/>
            <a:ext cx="160046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와서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453" y="2037714"/>
            <a:ext cx="11401094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여자가 물동이를 버려 두고 동네로 들어가서 사람들에게 이르되 내가 행한 모든 일을 내게 말한 사람을 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이는 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 _</a:t>
            </a: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가 아니냐 하니 그들이 동네에서 나와 예수께로 오더라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요</a:t>
            </a:r>
            <a:r>
              <a:rPr lang="en-US" altLang="ko-KR" sz="36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4:28-30)</a:t>
            </a:r>
            <a:endParaRPr lang="ko-KR" altLang="en-US" sz="36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48576" y="774942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3088455" y="5203427"/>
            <a:ext cx="160046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보라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FA772-2A9E-41F4-B2C2-B061A874BF42}"/>
              </a:ext>
            </a:extLst>
          </p:cNvPr>
          <p:cNvSpPr txBox="1"/>
          <p:nvPr/>
        </p:nvSpPr>
        <p:spPr>
          <a:xfrm>
            <a:off x="6096000" y="5203427"/>
            <a:ext cx="334497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그리스도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3828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3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5453" y="1851102"/>
            <a:ext cx="11401094" cy="29770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r>
              <a:rPr lang="ko-KR" altLang="en-US" sz="3600" dirty="0"/>
              <a:t>이 것은 </a:t>
            </a:r>
            <a:r>
              <a:rPr lang="ko-KR" altLang="en-US" sz="3600" b="1" dirty="0"/>
              <a:t>심리적 기대감이나 믿음이 실제 생리적 변화를 유발하는 현상</a:t>
            </a:r>
            <a:r>
              <a:rPr lang="ko-KR" altLang="en-US" sz="3600" dirty="0"/>
              <a:t>을 의미하는 용어로 </a:t>
            </a:r>
            <a:r>
              <a:rPr lang="en-US" altLang="ko-KR" sz="3600" dirty="0"/>
              <a:t>"</a:t>
            </a:r>
            <a:r>
              <a:rPr lang="ko-KR" altLang="en-US" sz="3600" dirty="0"/>
              <a:t>기쁘게 하다</a:t>
            </a:r>
            <a:r>
              <a:rPr lang="en-US" altLang="ko-KR" sz="3600" dirty="0"/>
              <a:t>"</a:t>
            </a:r>
            <a:r>
              <a:rPr lang="ko-KR" altLang="en-US" sz="3600" dirty="0"/>
              <a:t>라는 뜻을 가지고 있는 라틴어 단어이다</a:t>
            </a:r>
            <a:r>
              <a:rPr lang="en-US" altLang="ko-KR" sz="3600" dirty="0"/>
              <a:t>. </a:t>
            </a:r>
            <a:r>
              <a:rPr lang="ko-KR" altLang="en-US" sz="3600" dirty="0"/>
              <a:t>의학적 효과가 없는 가짜 약이나 치료를 받았음에도 환자가 증상이 개선되는 현상을 가리키는</a:t>
            </a:r>
            <a:r>
              <a:rPr lang="en-US" altLang="ko-KR" sz="3600" dirty="0"/>
              <a:t> </a:t>
            </a:r>
            <a:r>
              <a:rPr lang="ko-KR" altLang="en-US" sz="3600" dirty="0"/>
              <a:t>이 효과는</a:t>
            </a:r>
            <a:r>
              <a:rPr lang="en-US" altLang="ko-KR" sz="3600" dirty="0"/>
              <a:t>?</a:t>
            </a:r>
            <a:endParaRPr lang="ko-KR" alt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FA772-2A9E-41F4-B2C2-B061A874BF42}"/>
              </a:ext>
            </a:extLst>
          </p:cNvPr>
          <p:cNvSpPr txBox="1"/>
          <p:nvPr/>
        </p:nvSpPr>
        <p:spPr>
          <a:xfrm>
            <a:off x="2676294" y="5203427"/>
            <a:ext cx="6764678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플라시보</a:t>
            </a: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효과</a:t>
            </a:r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BF74C387-EFDA-40E8-A6F5-BB264653E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273" y="652085"/>
            <a:ext cx="3856387" cy="101033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DDDDDD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ko-KR" altLang="en-US" sz="4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성경퀴즈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0016355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6997" y="5203427"/>
            <a:ext cx="3243618" cy="105240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4800" dirty="0">
                <a:solidFill>
                  <a:srgbClr val="FFFF00"/>
                </a:solidFill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두려워하지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2" y="2186173"/>
            <a:ext cx="11155784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1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너는 장차 받을 고난을 </a:t>
            </a:r>
            <a:r>
              <a:rPr lang="en-US" altLang="ko-KR" sz="41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 _ _ </a:t>
            </a:r>
            <a:r>
              <a:rPr lang="ko-KR" altLang="en-US" sz="41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말라 </a:t>
            </a:r>
            <a:r>
              <a:rPr lang="ko-KR" altLang="en-US" sz="41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볼지어다</a:t>
            </a:r>
            <a:r>
              <a:rPr lang="ko-KR" altLang="en-US" sz="41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1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…</a:t>
            </a:r>
            <a:r>
              <a:rPr lang="ko-KR" altLang="en-US" sz="41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시험을 받게 </a:t>
            </a:r>
            <a:r>
              <a:rPr lang="ko-KR" altLang="en-US" sz="41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하리니</a:t>
            </a:r>
            <a:r>
              <a:rPr lang="ko-KR" altLang="en-US" sz="41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너희가 </a:t>
            </a:r>
            <a:r>
              <a:rPr lang="en-US" altLang="ko-KR" sz="41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…</a:t>
            </a:r>
            <a:r>
              <a:rPr lang="ko-KR" altLang="en-US" sz="41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1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1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받으리라 네가 죽도록 </a:t>
            </a:r>
            <a:r>
              <a:rPr lang="en-US" altLang="ko-KR" sz="41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 _</a:t>
            </a:r>
            <a:r>
              <a:rPr lang="ko-KR" altLang="en-US" sz="41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그리하면 내가 </a:t>
            </a:r>
            <a:r>
              <a:rPr lang="en-US" altLang="ko-KR" sz="41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 _ </a:t>
            </a:r>
            <a:r>
              <a:rPr lang="ko-KR" altLang="en-US" sz="41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</a:t>
            </a:r>
            <a:r>
              <a:rPr lang="ko-KR" altLang="en-US" sz="41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네게</a:t>
            </a:r>
            <a:r>
              <a:rPr lang="ko-KR" altLang="en-US" sz="41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주리라</a:t>
            </a:r>
            <a:r>
              <a:rPr lang="en-US" altLang="ko-KR" sz="41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1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계</a:t>
            </a:r>
            <a:r>
              <a:rPr lang="en-US" altLang="ko-KR" sz="41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2:10)</a:t>
            </a:r>
            <a:endParaRPr lang="ko-KR" altLang="en-US" sz="41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892161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3928621" y="5203427"/>
            <a:ext cx="1600461" cy="105240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4800" dirty="0">
                <a:solidFill>
                  <a:srgbClr val="FFFF00"/>
                </a:solidFill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환란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52E4B-C4F8-47BE-BF57-7D41FAC58183}"/>
              </a:ext>
            </a:extLst>
          </p:cNvPr>
          <p:cNvSpPr txBox="1"/>
          <p:nvPr/>
        </p:nvSpPr>
        <p:spPr>
          <a:xfrm>
            <a:off x="5754028" y="5203427"/>
            <a:ext cx="2653993" cy="105240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4800">
                <a:solidFill>
                  <a:srgbClr val="FFFF00"/>
                </a:solidFill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충성하라</a:t>
            </a:r>
            <a:endParaRPr lang="ko-KR" altLang="en-US" sz="4800" dirty="0">
              <a:solidFill>
                <a:srgbClr val="FFFF00"/>
              </a:solidFill>
              <a:latin typeface="AppleSDGothicNeoEB00" panose="02000503000000000000" pitchFamily="2" charset="-127"/>
              <a:ea typeface="AppleSDGothicNeoEB00" panose="02000503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FA772-2A9E-41F4-B2C2-B061A874BF42}"/>
              </a:ext>
            </a:extLst>
          </p:cNvPr>
          <p:cNvSpPr txBox="1"/>
          <p:nvPr/>
        </p:nvSpPr>
        <p:spPr>
          <a:xfrm>
            <a:off x="8632967" y="5203427"/>
            <a:ext cx="2975469" cy="105240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4800" dirty="0">
                <a:solidFill>
                  <a:srgbClr val="FFFF00"/>
                </a:solidFill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생명의 관</a:t>
            </a:r>
          </a:p>
        </p:txBody>
      </p:sp>
    </p:spTree>
    <p:extLst>
      <p:ext uri="{BB962C8B-B14F-4D97-AF65-F5344CB8AC3E}">
        <p14:creationId xmlns:p14="http://schemas.microsoft.com/office/powerpoint/2010/main" val="36542745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DDB2F-0F1B-8240-96BF-219597EDF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307745E-C96B-75AD-C40F-6E3E51D7FBF3}"/>
              </a:ext>
            </a:extLst>
          </p:cNvPr>
          <p:cNvSpPr/>
          <p:nvPr/>
        </p:nvSpPr>
        <p:spPr>
          <a:xfrm>
            <a:off x="727842" y="1817602"/>
            <a:ext cx="10869244" cy="3293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6 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너는 여호와 네 하나님의 </a:t>
            </a:r>
            <a:r>
              <a:rPr lang="en-US" altLang="ko-KR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</a:t>
            </a:r>
            <a:r>
              <a:rPr lang="en-US" altLang="ko-KR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이라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네 하나님 여호와께서 지상 만민 중에서 너를 자기 기업의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으로 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택하셨나니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7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여호와께서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…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너희를 택하심은 너희가 다른 민족보다 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수효가 많기 때문이 </a:t>
            </a:r>
            <a:r>
              <a:rPr lang="ko-KR" altLang="en-US" sz="44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아니니라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너희는 오히려 모든 민족 중에 가장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  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 (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신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7:6-7)</a:t>
            </a:r>
            <a:endParaRPr lang="ko-KR" altLang="en-US" sz="4000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532FB96-A74B-D601-F22A-4B5031AE620B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14EC06E1-A768-9E8E-3930-6C43043DBE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8CE1A91F-4ADE-E5DC-AB00-DA32E57C2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C1F026DF-242F-6DCE-35DB-8B0E89380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81E2359E-D051-CF2F-4D0F-300350C5B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0E009F37-90A0-9EAE-B24F-A0A7661337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183CB6AA-DCF3-254C-800A-BA12643494CC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4" name="부제목 2">
            <a:extLst>
              <a:ext uri="{FF2B5EF4-FFF2-40B4-BE49-F238E27FC236}">
                <a16:creationId xmlns:a16="http://schemas.microsoft.com/office/drawing/2014/main" id="{09DD8B7D-92F2-5BDA-E16A-BB40BFE4F95B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2025.11.02.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2ED4DA-462D-E5BF-75E3-5F0CCF622BE2}"/>
              </a:ext>
            </a:extLst>
          </p:cNvPr>
          <p:cNvSpPr txBox="1"/>
          <p:nvPr/>
        </p:nvSpPr>
        <p:spPr>
          <a:xfrm>
            <a:off x="743567" y="5681570"/>
            <a:ext cx="1880762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ㅅㅁ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D1F3F94-2063-5B93-51C5-7A6A23784693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351D58C0-3D13-1FC7-815B-3A9175D20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D3C407-65D6-25C0-EC8B-8B2ED5CEBC4C}"/>
              </a:ext>
            </a:extLst>
          </p:cNvPr>
          <p:cNvSpPr txBox="1"/>
          <p:nvPr/>
        </p:nvSpPr>
        <p:spPr>
          <a:xfrm>
            <a:off x="2802101" y="5682252"/>
            <a:ext cx="2016957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ㅂㅅ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1700E6-E1D7-87F8-1655-03B7EE2DD21B}"/>
              </a:ext>
            </a:extLst>
          </p:cNvPr>
          <p:cNvSpPr txBox="1"/>
          <p:nvPr/>
        </p:nvSpPr>
        <p:spPr>
          <a:xfrm>
            <a:off x="5005975" y="5675766"/>
            <a:ext cx="3034833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ㅈㅇㄴㄹ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29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12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4770" y="5203427"/>
            <a:ext cx="160046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고난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2" y="2152720"/>
            <a:ext cx="11155784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400" dirty="0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너희 중에 </a:t>
            </a:r>
            <a:r>
              <a:rPr lang="en-US" altLang="ko-KR" sz="4400" dirty="0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_ _</a:t>
            </a:r>
            <a:r>
              <a:rPr lang="ko-KR" altLang="en-US" sz="4400" dirty="0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 당하는 자가 있느냐 그는 </a:t>
            </a:r>
            <a:r>
              <a:rPr lang="en-US" altLang="ko-KR" sz="4400" dirty="0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_ _</a:t>
            </a:r>
            <a:r>
              <a:rPr lang="ko-KR" altLang="en-US" sz="4400" dirty="0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할 것이요  </a:t>
            </a:r>
            <a:r>
              <a:rPr lang="en-US" altLang="ko-KR" sz="4400" dirty="0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_ _ _</a:t>
            </a:r>
            <a:r>
              <a:rPr lang="ko-KR" altLang="en-US" sz="4400" dirty="0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하는 자가 있느냐 그는 </a:t>
            </a:r>
            <a:r>
              <a:rPr lang="en-US" altLang="ko-KR" sz="4400" dirty="0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_ _</a:t>
            </a:r>
            <a:r>
              <a:rPr lang="ko-KR" altLang="en-US" sz="4400" dirty="0" err="1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할지니라</a:t>
            </a:r>
            <a:r>
              <a:rPr lang="en-US" altLang="ko-KR" sz="4400" dirty="0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(</a:t>
            </a:r>
            <a:r>
              <a:rPr lang="ko-KR" altLang="en-US" sz="4400" dirty="0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약</a:t>
            </a:r>
            <a:r>
              <a:rPr lang="en-US" altLang="ko-KR" sz="4400" dirty="0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5:13)</a:t>
            </a:r>
            <a:endParaRPr lang="ko-KR" altLang="en-US" sz="4400" dirty="0"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892161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592027" y="1042286"/>
              <a:ext cx="8861294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3846735" y="5203427"/>
            <a:ext cx="160046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기도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52E4B-C4F8-47BE-BF57-7D41FAC58183}"/>
              </a:ext>
            </a:extLst>
          </p:cNvPr>
          <p:cNvSpPr txBox="1"/>
          <p:nvPr/>
        </p:nvSpPr>
        <p:spPr>
          <a:xfrm>
            <a:off x="5946569" y="5203427"/>
            <a:ext cx="2301693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즐거워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FA772-2A9E-41F4-B2C2-B061A874BF42}"/>
              </a:ext>
            </a:extLst>
          </p:cNvPr>
          <p:cNvSpPr txBox="1"/>
          <p:nvPr/>
        </p:nvSpPr>
        <p:spPr>
          <a:xfrm>
            <a:off x="8664887" y="5203427"/>
            <a:ext cx="2301693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찬송</a:t>
            </a:r>
          </a:p>
        </p:txBody>
      </p:sp>
    </p:spTree>
    <p:extLst>
      <p:ext uri="{BB962C8B-B14F-4D97-AF65-F5344CB8AC3E}">
        <p14:creationId xmlns:p14="http://schemas.microsoft.com/office/powerpoint/2010/main" val="42516348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4770" y="5203427"/>
            <a:ext cx="160046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병든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2" y="2186173"/>
            <a:ext cx="11155784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000" dirty="0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너희 중에 </a:t>
            </a:r>
            <a:r>
              <a:rPr lang="en-US" altLang="ko-KR" sz="4000" dirty="0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_ _</a:t>
            </a:r>
            <a:r>
              <a:rPr lang="ko-KR" altLang="en-US" sz="4000" dirty="0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자가 있느냐 그는 교회의 </a:t>
            </a:r>
            <a:r>
              <a:rPr lang="en-US" altLang="ko-KR" sz="4000" dirty="0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_ _</a:t>
            </a:r>
            <a:r>
              <a:rPr lang="ko-KR" altLang="en-US" sz="4000" dirty="0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들을 청할 것이요 그들은 주의 </a:t>
            </a:r>
            <a:r>
              <a:rPr lang="en-US" altLang="ko-KR" sz="4000" dirty="0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_ _</a:t>
            </a:r>
            <a:r>
              <a:rPr lang="ko-KR" altLang="en-US" sz="4000" dirty="0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으로 기름을 바르며 그를 위하여 </a:t>
            </a:r>
            <a:r>
              <a:rPr lang="en-US" altLang="ko-KR" sz="4000" dirty="0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_ _</a:t>
            </a:r>
            <a:r>
              <a:rPr lang="ko-KR" altLang="en-US" sz="4000" dirty="0" err="1">
                <a:latin typeface="AppleSDGothicNeoH00" panose="02000503000000000000" pitchFamily="2" charset="-127"/>
                <a:ea typeface="AppleSDGothicNeoH00" panose="02000503000000000000" pitchFamily="2" charset="-127"/>
              </a:rPr>
              <a:t>할지니라</a:t>
            </a:r>
            <a:endParaRPr lang="ko-KR" altLang="en-US" sz="4000" dirty="0"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774942"/>
            <a:ext cx="3829039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3846735" y="5203427"/>
            <a:ext cx="160046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장로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52E4B-C4F8-47BE-BF57-7D41FAC58183}"/>
              </a:ext>
            </a:extLst>
          </p:cNvPr>
          <p:cNvSpPr txBox="1"/>
          <p:nvPr/>
        </p:nvSpPr>
        <p:spPr>
          <a:xfrm>
            <a:off x="5946569" y="5203427"/>
            <a:ext cx="2301693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이름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FA772-2A9E-41F4-B2C2-B061A874BF42}"/>
              </a:ext>
            </a:extLst>
          </p:cNvPr>
          <p:cNvSpPr txBox="1"/>
          <p:nvPr/>
        </p:nvSpPr>
        <p:spPr>
          <a:xfrm>
            <a:off x="8664887" y="5203427"/>
            <a:ext cx="2301693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기도</a:t>
            </a:r>
          </a:p>
        </p:txBody>
      </p:sp>
    </p:spTree>
    <p:extLst>
      <p:ext uri="{BB962C8B-B14F-4D97-AF65-F5344CB8AC3E}">
        <p14:creationId xmlns:p14="http://schemas.microsoft.com/office/powerpoint/2010/main" val="17405555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4770" y="5203427"/>
            <a:ext cx="878356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>
                <a:solidFill>
                  <a:schemeClr val="bg1"/>
                </a:solidFill>
              </a:rPr>
              <a:t>교회의 장로들 </a:t>
            </a:r>
            <a:r>
              <a:rPr lang="en-US" altLang="ko-KR" sz="5400" dirty="0">
                <a:solidFill>
                  <a:schemeClr val="bg1"/>
                </a:solidFill>
              </a:rPr>
              <a:t>(5:14)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2" y="2186173"/>
            <a:ext cx="11155784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400" dirty="0"/>
              <a:t>병든 자는 누구를 청해야 한다고 했나요</a:t>
            </a:r>
            <a:r>
              <a:rPr lang="en-US" altLang="ko-KR" sz="4400" dirty="0"/>
              <a:t>?</a:t>
            </a:r>
            <a:endParaRPr lang="ko-KR" altLang="en-US" sz="4400" dirty="0"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892161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8035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4770" y="5203426"/>
            <a:ext cx="8783562" cy="150960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r>
              <a:rPr lang="ko-KR" altLang="en-US" sz="4400" dirty="0">
                <a:solidFill>
                  <a:schemeClr val="bg1"/>
                </a:solidFill>
              </a:rPr>
              <a:t>주의 이름으로 기도하라 </a:t>
            </a:r>
            <a:r>
              <a:rPr lang="en-US" altLang="ko-KR" sz="4400" dirty="0">
                <a:solidFill>
                  <a:schemeClr val="bg1"/>
                </a:solidFill>
              </a:rPr>
              <a:t>(5:14)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2" y="2186173"/>
            <a:ext cx="11155784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800" dirty="0"/>
              <a:t>장로들이 병든 자를 위해 할 일은 무엇인가요</a:t>
            </a:r>
            <a:r>
              <a:rPr lang="en-US" altLang="ko-KR" sz="4800" dirty="0"/>
              <a:t>?</a:t>
            </a:r>
            <a:endParaRPr lang="ko-KR" altLang="en-US" sz="4800" dirty="0"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892161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4281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4770" y="5000648"/>
            <a:ext cx="8783562" cy="17123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r>
              <a:rPr lang="ko-KR" altLang="en-US" sz="4400" dirty="0">
                <a:solidFill>
                  <a:schemeClr val="bg1"/>
                </a:solidFill>
              </a:rPr>
              <a:t>병든 자를 구원하고 죄를 </a:t>
            </a:r>
            <a:r>
              <a:rPr lang="ko-KR" altLang="en-US" sz="4400" dirty="0" err="1">
                <a:solidFill>
                  <a:schemeClr val="bg1"/>
                </a:solidFill>
              </a:rPr>
              <a:t>사함받게</a:t>
            </a:r>
            <a:r>
              <a:rPr lang="ko-KR" altLang="en-US" sz="4400" dirty="0">
                <a:solidFill>
                  <a:schemeClr val="bg1"/>
                </a:solidFill>
              </a:rPr>
              <a:t> 한다 </a:t>
            </a:r>
            <a:r>
              <a:rPr lang="en-US" altLang="ko-KR" sz="4400" dirty="0">
                <a:solidFill>
                  <a:schemeClr val="bg1"/>
                </a:solidFill>
              </a:rPr>
              <a:t>(5:15)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2" y="2186173"/>
            <a:ext cx="11155784" cy="25307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r>
              <a:rPr lang="ko-KR" altLang="en-US" sz="4800" dirty="0"/>
              <a:t>믿음의 기도는 어떤 결과를 가져오나요</a:t>
            </a:r>
            <a:r>
              <a:rPr lang="en-US" altLang="ko-KR" sz="4800" dirty="0"/>
              <a:t>?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175924" y="892161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83197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5992" y="5000648"/>
            <a:ext cx="10155162" cy="116298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r>
              <a:rPr lang="ko-KR" altLang="en-US" sz="4400" b="1" dirty="0">
                <a:solidFill>
                  <a:schemeClr val="bg1"/>
                </a:solidFill>
              </a:rPr>
              <a:t>정답</a:t>
            </a:r>
            <a:r>
              <a:rPr lang="en-US" altLang="ko-KR" sz="4400" dirty="0">
                <a:solidFill>
                  <a:schemeClr val="bg1"/>
                </a:solidFill>
              </a:rPr>
              <a:t>: </a:t>
            </a:r>
            <a:r>
              <a:rPr lang="ko-KR" altLang="en-US" sz="4400" dirty="0">
                <a:solidFill>
                  <a:schemeClr val="bg1"/>
                </a:solidFill>
              </a:rPr>
              <a:t>성령의 역사하는 힘이 크다 </a:t>
            </a:r>
            <a:r>
              <a:rPr lang="en-US" altLang="ko-KR" sz="4400" dirty="0">
                <a:solidFill>
                  <a:schemeClr val="bg1"/>
                </a:solidFill>
              </a:rPr>
              <a:t>(5:16)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652" y="2186173"/>
            <a:ext cx="11155784" cy="25307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4800" dirty="0"/>
              <a:t>의인의 간구는 어떤 능력이 있나요</a:t>
            </a:r>
            <a:r>
              <a:rPr lang="en-US" altLang="ko-KR" sz="4800" dirty="0"/>
              <a:t>?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175924" y="892161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0523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6F71D3-D25C-407C-8D8A-8F49995D1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81FF15-0229-479D-A855-9A1C32FEE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6241E61-2DD8-4D97-A73F-55098CFBFD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6302275-7F16-46A8-9BF9-FAF854AD8E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8111B37-CFC0-49B9-8A53-DE761611F4D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135777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2652" y="2186173"/>
            <a:ext cx="11155784" cy="25307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장로는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의 안수로 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장립되어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소속 교회의 당회원으로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 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를 도와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를 치리하고 봉사하며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들의 신앙향상을 위해 힘쓰는 직분이다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.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175924" y="892161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296E48-2B65-4D1B-BDA9-3100032A0B0C}"/>
              </a:ext>
            </a:extLst>
          </p:cNvPr>
          <p:cNvSpPr txBox="1"/>
          <p:nvPr/>
        </p:nvSpPr>
        <p:spPr>
          <a:xfrm>
            <a:off x="799414" y="5203427"/>
            <a:ext cx="2365817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ㅈㅂㅎ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856B42-852E-4805-8826-794782A7EB39}"/>
              </a:ext>
            </a:extLst>
          </p:cNvPr>
          <p:cNvSpPr txBox="1"/>
          <p:nvPr/>
        </p:nvSpPr>
        <p:spPr>
          <a:xfrm>
            <a:off x="3457889" y="5203427"/>
            <a:ext cx="3054423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ㄷㅇㅁㅅ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289BA0-4F69-4BC3-B532-FFC2D1C20A93}"/>
              </a:ext>
            </a:extLst>
          </p:cNvPr>
          <p:cNvSpPr txBox="1"/>
          <p:nvPr/>
        </p:nvSpPr>
        <p:spPr>
          <a:xfrm>
            <a:off x="6804971" y="5203427"/>
            <a:ext cx="171456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ㄱㅎ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73AF19-3773-4FBC-9C58-670D3BF78279}"/>
              </a:ext>
            </a:extLst>
          </p:cNvPr>
          <p:cNvSpPr txBox="1"/>
          <p:nvPr/>
        </p:nvSpPr>
        <p:spPr>
          <a:xfrm>
            <a:off x="8812192" y="5203427"/>
            <a:ext cx="171456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ㄱㅇ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87915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4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2652" y="2186173"/>
            <a:ext cx="11155784" cy="25307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출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4:14-16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절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,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애굽에서 신음하는 이스라엘 백성들을 구출하기 위해 모세를 보낼 때 미리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준비시켜 돕도록 한 것이 장로의 모본이다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.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175924" y="892161"/>
            <a:ext cx="6507266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-</a:t>
              </a:r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장로기원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173AF19-3773-4FBC-9C58-670D3BF78279}"/>
              </a:ext>
            </a:extLst>
          </p:cNvPr>
          <p:cNvSpPr txBox="1"/>
          <p:nvPr/>
        </p:nvSpPr>
        <p:spPr>
          <a:xfrm>
            <a:off x="5077027" y="5136519"/>
            <a:ext cx="2037945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ㅇㄹ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91705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2652" y="2186173"/>
            <a:ext cx="11155784" cy="25307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출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17:8-13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절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,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이스라엘 백성들이 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르비딤에서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앞을 가로막는 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아말렉과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싸울 때에 큰 승리를 거두도록 보필한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과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 장로의 모본이다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.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175924" y="892161"/>
            <a:ext cx="6507266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-</a:t>
              </a:r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장로기원</a:t>
              </a:r>
              <a:r>
                <a:rPr lang="en-US" altLang="ko-KR" sz="4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173AF19-3773-4FBC-9C58-670D3BF78279}"/>
              </a:ext>
            </a:extLst>
          </p:cNvPr>
          <p:cNvSpPr txBox="1"/>
          <p:nvPr/>
        </p:nvSpPr>
        <p:spPr>
          <a:xfrm>
            <a:off x="3850391" y="5136519"/>
            <a:ext cx="2037945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ㅇㄹ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58498-29F1-4900-81EA-15FF5BB9F035}"/>
              </a:ext>
            </a:extLst>
          </p:cNvPr>
          <p:cNvSpPr txBox="1"/>
          <p:nvPr/>
        </p:nvSpPr>
        <p:spPr>
          <a:xfrm>
            <a:off x="6122484" y="5136519"/>
            <a:ext cx="2037945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ㅎ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295975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BD5253D-80CC-47AB-BAFA-598C62D59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A1FB160-17C6-4454-BCFF-89A7828A3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AutoShape 2" descr="깊은 물을 퍼올리는 마중물 - 오마이뉴스 모바일">
            <a:extLst>
              <a:ext uri="{FF2B5EF4-FFF2-40B4-BE49-F238E27FC236}">
                <a16:creationId xmlns:a16="http://schemas.microsoft.com/office/drawing/2014/main" id="{4C90B99E-5413-49F1-8BEE-526760DE89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8CD5DFB-1780-4F79-9525-FCAB38579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4"/>
            <a:ext cx="9002796" cy="6842125"/>
          </a:xfrm>
          <a:prstGeom prst="rect">
            <a:avLst/>
          </a:prstGeom>
        </p:spPr>
      </p:pic>
      <p:pic>
        <p:nvPicPr>
          <p:cNvPr id="1028" name="Picture 4" descr="겨자씨] 마중물과 십일조-국민일보">
            <a:extLst>
              <a:ext uri="{FF2B5EF4-FFF2-40B4-BE49-F238E27FC236}">
                <a16:creationId xmlns:a16="http://schemas.microsoft.com/office/drawing/2014/main" id="{8A79EF41-E3AE-47E5-84C1-03CB49A4E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7" y="23812"/>
            <a:ext cx="6818313" cy="68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DBEED065-4FAD-FC20-C290-C4B362F80CDA}"/>
              </a:ext>
            </a:extLst>
          </p:cNvPr>
          <p:cNvSpPr txBox="1">
            <a:spLocks/>
          </p:cNvSpPr>
          <p:nvPr/>
        </p:nvSpPr>
        <p:spPr>
          <a:xfrm>
            <a:off x="8512716" y="291305"/>
            <a:ext cx="3392772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6000" b="1" dirty="0" err="1"/>
              <a:t>ㅁㅈㅁ</a:t>
            </a:r>
            <a:endParaRPr lang="ko-KR" alt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5149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2652" y="2186173"/>
            <a:ext cx="11155784" cy="25307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출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18:21-23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절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,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광야에서 수많은 백성들의 일을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치리하는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것을 보고 그 장인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가 제창했던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제도도 장로의 그림자이다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.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175924" y="892161"/>
            <a:ext cx="6507266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-</a:t>
              </a:r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장로기원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173AF19-3773-4FBC-9C58-670D3BF78279}"/>
              </a:ext>
            </a:extLst>
          </p:cNvPr>
          <p:cNvSpPr txBox="1"/>
          <p:nvPr/>
        </p:nvSpPr>
        <p:spPr>
          <a:xfrm>
            <a:off x="1631298" y="5136519"/>
            <a:ext cx="2037945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ㅎㅈ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58498-29F1-4900-81EA-15FF5BB9F035}"/>
              </a:ext>
            </a:extLst>
          </p:cNvPr>
          <p:cNvSpPr txBox="1"/>
          <p:nvPr/>
        </p:nvSpPr>
        <p:spPr>
          <a:xfrm>
            <a:off x="4332604" y="5136519"/>
            <a:ext cx="2625757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ㅇㄷㄹ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AD5BFC-A475-4402-B244-9DBD25520795}"/>
              </a:ext>
            </a:extLst>
          </p:cNvPr>
          <p:cNvSpPr txBox="1"/>
          <p:nvPr/>
        </p:nvSpPr>
        <p:spPr>
          <a:xfrm>
            <a:off x="7621722" y="5136519"/>
            <a:ext cx="2625757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ㅊㅂㅈ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016601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9" grpId="0" animBg="1"/>
      <p:bldP spid="10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2652" y="2186173"/>
            <a:ext cx="11155784" cy="25307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장로는 사회적으로 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할 것이 </a:t>
            </a:r>
            <a:r>
              <a:rPr lang="ko-KR" altLang="en-US" sz="5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없어야하고</a:t>
            </a:r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한 아내의 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이어야 한다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. 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175924" y="892161"/>
            <a:ext cx="6507266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-</a:t>
              </a:r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장로자격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173AF19-3773-4FBC-9C58-670D3BF78279}"/>
              </a:ext>
            </a:extLst>
          </p:cNvPr>
          <p:cNvSpPr txBox="1"/>
          <p:nvPr/>
        </p:nvSpPr>
        <p:spPr>
          <a:xfrm>
            <a:off x="1631298" y="5136519"/>
            <a:ext cx="2037945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ㅊㅁ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58498-29F1-4900-81EA-15FF5BB9F035}"/>
              </a:ext>
            </a:extLst>
          </p:cNvPr>
          <p:cNvSpPr txBox="1"/>
          <p:nvPr/>
        </p:nvSpPr>
        <p:spPr>
          <a:xfrm>
            <a:off x="4332604" y="5136519"/>
            <a:ext cx="2625757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ㄴㅍ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627123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9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2652" y="2186173"/>
            <a:ext cx="11155784" cy="25307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장로는 성품상 급히 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 </a:t>
            </a:r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아니하며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5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딤전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2:8) _ _</a:t>
            </a:r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피우지 않고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5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벧후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2:10) _ _</a:t>
            </a:r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일에 힘을 써야한다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(). 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175924" y="892161"/>
            <a:ext cx="6507266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-</a:t>
              </a:r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장로자격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173AF19-3773-4FBC-9C58-670D3BF78279}"/>
              </a:ext>
            </a:extLst>
          </p:cNvPr>
          <p:cNvSpPr txBox="1"/>
          <p:nvPr/>
        </p:nvSpPr>
        <p:spPr>
          <a:xfrm>
            <a:off x="1631298" y="5136519"/>
            <a:ext cx="2461200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ㅂㄴㅈ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58498-29F1-4900-81EA-15FF5BB9F035}"/>
              </a:ext>
            </a:extLst>
          </p:cNvPr>
          <p:cNvSpPr txBox="1"/>
          <p:nvPr/>
        </p:nvSpPr>
        <p:spPr>
          <a:xfrm>
            <a:off x="4332604" y="5136519"/>
            <a:ext cx="193438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ㄱㅈ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E6FD1D-8D2E-46A4-BB78-C243FB26A301}"/>
              </a:ext>
            </a:extLst>
          </p:cNvPr>
          <p:cNvSpPr txBox="1"/>
          <p:nvPr/>
        </p:nvSpPr>
        <p:spPr>
          <a:xfrm>
            <a:off x="6715999" y="5136519"/>
            <a:ext cx="193438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ㅅㅎ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91273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9" grpId="0" animBg="1"/>
      <p:bldP spid="10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2652" y="2186173"/>
            <a:ext cx="11155784" cy="25307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장로는 생활상 술이나 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를 금하고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5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딤전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3:8) _ _</a:t>
            </a:r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하지 </a:t>
            </a:r>
            <a:r>
              <a:rPr lang="ko-KR" altLang="en-US" sz="5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말아야하며</a:t>
            </a:r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5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딤전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3:13) _ _ _</a:t>
            </a:r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를 잘 대접해야 한다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히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13:1-3).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175924" y="892161"/>
            <a:ext cx="6507266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-</a:t>
              </a:r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장로자격</a:t>
              </a:r>
              <a:r>
                <a:rPr lang="en-US" altLang="ko-KR" sz="4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173AF19-3773-4FBC-9C58-670D3BF78279}"/>
              </a:ext>
            </a:extLst>
          </p:cNvPr>
          <p:cNvSpPr txBox="1"/>
          <p:nvPr/>
        </p:nvSpPr>
        <p:spPr>
          <a:xfrm>
            <a:off x="1631298" y="5136519"/>
            <a:ext cx="2461200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ㄷㅂ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58498-29F1-4900-81EA-15FF5BB9F035}"/>
              </a:ext>
            </a:extLst>
          </p:cNvPr>
          <p:cNvSpPr txBox="1"/>
          <p:nvPr/>
        </p:nvSpPr>
        <p:spPr>
          <a:xfrm>
            <a:off x="4332604" y="5136519"/>
            <a:ext cx="193438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ㄱㅌ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E6FD1D-8D2E-46A4-BB78-C243FB26A301}"/>
              </a:ext>
            </a:extLst>
          </p:cNvPr>
          <p:cNvSpPr txBox="1"/>
          <p:nvPr/>
        </p:nvSpPr>
        <p:spPr>
          <a:xfrm>
            <a:off x="6715999" y="5136519"/>
            <a:ext cx="307477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ㄴㄱㄴ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60779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9" grpId="0" animBg="1"/>
      <p:bldP spid="10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2652" y="2186173"/>
            <a:ext cx="11155784" cy="25307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just"/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구약시대 엘리야를 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공궤했던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과부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왕상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17:8-16)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 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엘리사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선지자를 힘써 받들었던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 _(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왕하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4:8-10)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등이 권사의 예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.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endParaRPr lang="en-US" altLang="ko-KR" sz="48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3" y="892161"/>
            <a:ext cx="6752593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536687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-</a:t>
              </a:r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권사 유래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173AF19-3773-4FBC-9C58-670D3BF78279}"/>
              </a:ext>
            </a:extLst>
          </p:cNvPr>
          <p:cNvSpPr txBox="1"/>
          <p:nvPr/>
        </p:nvSpPr>
        <p:spPr>
          <a:xfrm>
            <a:off x="1631298" y="5136519"/>
            <a:ext cx="2461200" cy="13025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ㅅㄹㅂ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58498-29F1-4900-81EA-15FF5BB9F035}"/>
              </a:ext>
            </a:extLst>
          </p:cNvPr>
          <p:cNvSpPr txBox="1"/>
          <p:nvPr/>
        </p:nvSpPr>
        <p:spPr>
          <a:xfrm>
            <a:off x="4332604" y="5136519"/>
            <a:ext cx="3074772" cy="13025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ㅅㄴ여인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17641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9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2652" y="1600070"/>
            <a:ext cx="11155784" cy="319495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신약시대에는 예수를 도왔던 여인들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눅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8:2-3)</a:t>
            </a:r>
          </a:p>
          <a:p>
            <a:r>
              <a:rPr lang="ko-KR" altLang="en-US" sz="3600" spc="-150" dirty="0"/>
              <a:t>또한 악귀를 쫓아내심과 병 고침을 받은 어떤 여자들 곧 일곱 귀신이 나간 자 </a:t>
            </a:r>
            <a:r>
              <a:rPr lang="ko-KR" altLang="en-US" sz="3600" spc="-150" dirty="0" err="1"/>
              <a:t>막달라인이라</a:t>
            </a:r>
            <a:r>
              <a:rPr lang="ko-KR" altLang="en-US" sz="3600" spc="-150" dirty="0"/>
              <a:t> 하는 </a:t>
            </a:r>
            <a:r>
              <a:rPr lang="en-US" altLang="ko-KR" sz="3600" spc="-150" dirty="0"/>
              <a:t>_ _ _</a:t>
            </a:r>
            <a:r>
              <a:rPr lang="ko-KR" altLang="en-US" sz="3600" spc="-150" dirty="0"/>
              <a:t>와</a:t>
            </a:r>
          </a:p>
          <a:p>
            <a:r>
              <a:rPr lang="ko-KR" altLang="en-US" sz="3600" spc="-150" dirty="0"/>
              <a:t>헤롯의 청지기 구사의 아내 </a:t>
            </a:r>
            <a:r>
              <a:rPr lang="en-US" altLang="ko-KR" sz="3600" spc="-150" dirty="0"/>
              <a:t>_ _ _</a:t>
            </a:r>
            <a:r>
              <a:rPr lang="ko-KR" altLang="en-US" sz="3600" spc="-150" dirty="0"/>
              <a:t>와 </a:t>
            </a:r>
            <a:r>
              <a:rPr lang="en-US" altLang="ko-KR" sz="3600" spc="-150" dirty="0"/>
              <a:t>_ _ _</a:t>
            </a:r>
            <a:r>
              <a:rPr lang="ko-KR" altLang="en-US" sz="3600" spc="-150" dirty="0"/>
              <a:t>와 다른 여러 여자가 함께 하여 자기들의 소유로 그들을 섬기더라</a:t>
            </a:r>
            <a:endParaRPr lang="en-US" altLang="ko-KR" sz="48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452652" y="323448"/>
            <a:ext cx="6752593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536687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-</a:t>
              </a:r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권사 유래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173AF19-3773-4FBC-9C58-670D3BF78279}"/>
              </a:ext>
            </a:extLst>
          </p:cNvPr>
          <p:cNvSpPr txBox="1"/>
          <p:nvPr/>
        </p:nvSpPr>
        <p:spPr>
          <a:xfrm>
            <a:off x="452652" y="5136519"/>
            <a:ext cx="2325426" cy="13025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48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ㅁㄹㅇ</a:t>
            </a:r>
            <a:endParaRPr lang="en-US" altLang="ko-KR" sz="48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58498-29F1-4900-81EA-15FF5BB9F035}"/>
              </a:ext>
            </a:extLst>
          </p:cNvPr>
          <p:cNvSpPr txBox="1"/>
          <p:nvPr/>
        </p:nvSpPr>
        <p:spPr>
          <a:xfrm>
            <a:off x="3061324" y="5136519"/>
            <a:ext cx="2325426" cy="13025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ㅇ안나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A54505-6E76-41C4-9487-CBB1481DD715}"/>
              </a:ext>
            </a:extLst>
          </p:cNvPr>
          <p:cNvSpPr txBox="1"/>
          <p:nvPr/>
        </p:nvSpPr>
        <p:spPr>
          <a:xfrm>
            <a:off x="5669997" y="5141097"/>
            <a:ext cx="2325426" cy="13025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ㅅ산나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3795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9" grpId="0" animBg="1"/>
      <p:bldP spid="10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2652" y="2186173"/>
            <a:ext cx="11155784" cy="25307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구제에 주력한 여성 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_(</a:t>
            </a:r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행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9”36-43)</a:t>
            </a:r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와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, </a:t>
            </a:r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로마시대 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과 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에 힘쓴 자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롬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12:8)</a:t>
            </a:r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등이 권사의 좋은 예이다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.</a:t>
            </a:r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endParaRPr lang="en-US" altLang="ko-KR" sz="5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3" y="892161"/>
            <a:ext cx="6752593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536687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-</a:t>
              </a:r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권사 유래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173AF19-3773-4FBC-9C58-670D3BF78279}"/>
              </a:ext>
            </a:extLst>
          </p:cNvPr>
          <p:cNvSpPr txBox="1"/>
          <p:nvPr/>
        </p:nvSpPr>
        <p:spPr>
          <a:xfrm>
            <a:off x="452652" y="5136519"/>
            <a:ext cx="2725446" cy="13025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다비다</a:t>
            </a:r>
            <a:endParaRPr lang="en-US" altLang="ko-KR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58498-29F1-4900-81EA-15FF5BB9F035}"/>
              </a:ext>
            </a:extLst>
          </p:cNvPr>
          <p:cNvSpPr txBox="1"/>
          <p:nvPr/>
        </p:nvSpPr>
        <p:spPr>
          <a:xfrm>
            <a:off x="3763892" y="5136519"/>
            <a:ext cx="2101649" cy="13025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권면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86DFF-3805-4611-B306-36790833AED2}"/>
              </a:ext>
            </a:extLst>
          </p:cNvPr>
          <p:cNvSpPr txBox="1"/>
          <p:nvPr/>
        </p:nvSpPr>
        <p:spPr>
          <a:xfrm>
            <a:off x="6326461" y="5136519"/>
            <a:ext cx="2101649" cy="13025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위로</a:t>
            </a:r>
          </a:p>
        </p:txBody>
      </p:sp>
    </p:spTree>
    <p:extLst>
      <p:ext uri="{BB962C8B-B14F-4D97-AF65-F5344CB8AC3E}">
        <p14:creationId xmlns:p14="http://schemas.microsoft.com/office/powerpoint/2010/main" val="13450987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9" grpId="0" animBg="1"/>
      <p:bldP spid="10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2652" y="2186173"/>
            <a:ext cx="11155784" cy="25307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just"/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권사는 교우를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하되 특별히 궁핍한 자와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당한 교우들을 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심방하여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격려하고 권면하며 병든 자와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 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자에게 기도와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를 준다</a:t>
            </a:r>
            <a:endParaRPr lang="en-US" altLang="ko-KR" sz="48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3" y="892161"/>
            <a:ext cx="6752593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536687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-</a:t>
              </a:r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권사 직무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173AF19-3773-4FBC-9C58-670D3BF78279}"/>
              </a:ext>
            </a:extLst>
          </p:cNvPr>
          <p:cNvSpPr txBox="1"/>
          <p:nvPr/>
        </p:nvSpPr>
        <p:spPr>
          <a:xfrm>
            <a:off x="452652" y="5136519"/>
            <a:ext cx="1777592" cy="13025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심방</a:t>
            </a:r>
            <a:endParaRPr lang="en-US" altLang="ko-KR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58498-29F1-4900-81EA-15FF5BB9F035}"/>
              </a:ext>
            </a:extLst>
          </p:cNvPr>
          <p:cNvSpPr txBox="1"/>
          <p:nvPr/>
        </p:nvSpPr>
        <p:spPr>
          <a:xfrm>
            <a:off x="2537259" y="5136519"/>
            <a:ext cx="1856322" cy="13025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환란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86DFF-3805-4611-B306-36790833AED2}"/>
              </a:ext>
            </a:extLst>
          </p:cNvPr>
          <p:cNvSpPr txBox="1"/>
          <p:nvPr/>
        </p:nvSpPr>
        <p:spPr>
          <a:xfrm>
            <a:off x="4627247" y="5136519"/>
            <a:ext cx="3147255" cy="13025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슬픔당한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748A33-C858-497D-8604-9A33768EBA0D}"/>
              </a:ext>
            </a:extLst>
          </p:cNvPr>
          <p:cNvSpPr txBox="1"/>
          <p:nvPr/>
        </p:nvSpPr>
        <p:spPr>
          <a:xfrm>
            <a:off x="8008168" y="5136519"/>
            <a:ext cx="1646573" cy="130251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위로</a:t>
            </a:r>
          </a:p>
        </p:txBody>
      </p:sp>
    </p:spTree>
    <p:extLst>
      <p:ext uri="{BB962C8B-B14F-4D97-AF65-F5344CB8AC3E}">
        <p14:creationId xmlns:p14="http://schemas.microsoft.com/office/powerpoint/2010/main" val="42750549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9" grpId="0" animBg="1"/>
      <p:bldP spid="10" grpId="0" animBg="1"/>
      <p:bldP spid="12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2652" y="2186173"/>
            <a:ext cx="11155784" cy="25307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just"/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안수집사는 초대교회 시대로부터 유래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행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6:1-6)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되었고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,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성령과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가 충만하여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받는 사람들 이어야 한다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.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175923" y="892161"/>
            <a:ext cx="6752593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536687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-</a:t>
              </a:r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안수집사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173AF19-3773-4FBC-9C58-670D3BF78279}"/>
              </a:ext>
            </a:extLst>
          </p:cNvPr>
          <p:cNvSpPr txBox="1"/>
          <p:nvPr/>
        </p:nvSpPr>
        <p:spPr>
          <a:xfrm>
            <a:off x="452652" y="5136519"/>
            <a:ext cx="1777592" cy="13025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지혜</a:t>
            </a:r>
            <a:endParaRPr lang="en-US" altLang="ko-KR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86DFF-3805-4611-B306-36790833AED2}"/>
              </a:ext>
            </a:extLst>
          </p:cNvPr>
          <p:cNvSpPr txBox="1"/>
          <p:nvPr/>
        </p:nvSpPr>
        <p:spPr>
          <a:xfrm>
            <a:off x="2720388" y="5132326"/>
            <a:ext cx="3147255" cy="13025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칭찬</a:t>
            </a:r>
          </a:p>
        </p:txBody>
      </p:sp>
    </p:spTree>
    <p:extLst>
      <p:ext uri="{BB962C8B-B14F-4D97-AF65-F5344CB8AC3E}">
        <p14:creationId xmlns:p14="http://schemas.microsoft.com/office/powerpoint/2010/main" val="4726146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0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2652" y="2186173"/>
            <a:ext cx="11155784" cy="25307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just"/>
            <a:r>
              <a:rPr lang="ko-KR" altLang="en-US" sz="4400" spc="-150" dirty="0"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안수집사는 술과 </a:t>
            </a:r>
            <a:r>
              <a:rPr lang="en-US" altLang="ko-KR" sz="4400" spc="-150" dirty="0"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_ _ </a:t>
            </a:r>
            <a:r>
              <a:rPr lang="ko-KR" altLang="en-US" sz="4400" spc="-150" dirty="0"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를 끊어야 하고</a:t>
            </a:r>
            <a:r>
              <a:rPr lang="en-US" altLang="ko-KR" sz="4400" spc="-150" dirty="0"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 _ _ </a:t>
            </a:r>
            <a:r>
              <a:rPr lang="ko-KR" altLang="en-US" sz="4400" spc="-150" dirty="0"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해야 하며 충성된 자라야 한다</a:t>
            </a:r>
            <a:r>
              <a:rPr lang="en-US" altLang="ko-KR" sz="4400" spc="-150" dirty="0"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. </a:t>
            </a:r>
            <a:r>
              <a:rPr lang="ko-KR" altLang="en-US" sz="4400" spc="-150" dirty="0"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단정하고 깨끗한 </a:t>
            </a:r>
            <a:r>
              <a:rPr lang="en-US" altLang="ko-KR" sz="4400" spc="-150" dirty="0"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_ _ </a:t>
            </a:r>
            <a:r>
              <a:rPr lang="ko-KR" altLang="en-US" sz="4400" spc="-150" dirty="0"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을 가져야 하며</a:t>
            </a:r>
            <a:r>
              <a:rPr lang="en-US" altLang="ko-KR" sz="4400" spc="-150" dirty="0"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, </a:t>
            </a:r>
            <a:r>
              <a:rPr lang="ko-KR" altLang="en-US" sz="4400" spc="-150" dirty="0"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믿음의 비밀을 가진 자라야 한다</a:t>
            </a:r>
            <a:r>
              <a:rPr lang="en-US" altLang="ko-KR" sz="4400" spc="-150" dirty="0"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.(</a:t>
            </a:r>
            <a:r>
              <a:rPr lang="ko-KR" altLang="en-US" sz="4400" spc="-150" dirty="0"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고전</a:t>
            </a:r>
            <a:r>
              <a:rPr lang="en-US" altLang="ko-KR" sz="4400" spc="-150" dirty="0"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4:1-2)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175923" y="892161"/>
            <a:ext cx="6752593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536687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-</a:t>
              </a:r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안수집사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173AF19-3773-4FBC-9C58-670D3BF78279}"/>
              </a:ext>
            </a:extLst>
          </p:cNvPr>
          <p:cNvSpPr txBox="1"/>
          <p:nvPr/>
        </p:nvSpPr>
        <p:spPr>
          <a:xfrm>
            <a:off x="452652" y="5136519"/>
            <a:ext cx="1777592" cy="13025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담배</a:t>
            </a:r>
            <a:endParaRPr lang="en-US" altLang="ko-KR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86DFF-3805-4611-B306-36790833AED2}"/>
              </a:ext>
            </a:extLst>
          </p:cNvPr>
          <p:cNvSpPr txBox="1"/>
          <p:nvPr/>
        </p:nvSpPr>
        <p:spPr>
          <a:xfrm>
            <a:off x="2530822" y="5132326"/>
            <a:ext cx="1777592" cy="13025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절제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C18C15-84E7-40AE-8075-D21E21AE3EFE}"/>
              </a:ext>
            </a:extLst>
          </p:cNvPr>
          <p:cNvSpPr txBox="1"/>
          <p:nvPr/>
        </p:nvSpPr>
        <p:spPr>
          <a:xfrm>
            <a:off x="4575692" y="5132326"/>
            <a:ext cx="1777592" cy="13025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양심</a:t>
            </a:r>
          </a:p>
        </p:txBody>
      </p:sp>
    </p:spTree>
    <p:extLst>
      <p:ext uri="{BB962C8B-B14F-4D97-AF65-F5344CB8AC3E}">
        <p14:creationId xmlns:p14="http://schemas.microsoft.com/office/powerpoint/2010/main" val="40899281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0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03B69-E31A-37C4-A117-75CF53D31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42FB267C-C7A7-1700-634C-DA34BBDE33F3}"/>
              </a:ext>
            </a:extLst>
          </p:cNvPr>
          <p:cNvSpPr/>
          <p:nvPr/>
        </p:nvSpPr>
        <p:spPr>
          <a:xfrm>
            <a:off x="727842" y="1643866"/>
            <a:ext cx="10869244" cy="3708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25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 예수를 하나님이 </a:t>
            </a:r>
            <a:r>
              <a:rPr lang="ko-KR" altLang="en-US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그의 </a:t>
            </a:r>
            <a:r>
              <a:rPr lang="en-US" altLang="ko-KR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  )</a:t>
            </a:r>
            <a:r>
              <a:rPr lang="ko-KR" altLang="en-US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로써 믿음으로 말미암는 </a:t>
            </a:r>
            <a:r>
              <a:rPr lang="en-US" altLang="ko-KR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  )</a:t>
            </a:r>
            <a:r>
              <a:rPr lang="ko-KR" altLang="en-US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제물로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세우셨으니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…27 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그런즉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자랑할 데가 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어디냐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있을 수가 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없느니라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무슨 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법으로냐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행위로냐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아니라 </a:t>
            </a:r>
            <a:r>
              <a:rPr lang="ko-KR" altLang="en-US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오직 </a:t>
            </a:r>
            <a:r>
              <a:rPr lang="en-US" altLang="ko-KR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  )</a:t>
            </a:r>
            <a:r>
              <a:rPr lang="ko-KR" altLang="en-US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의 </a:t>
            </a:r>
            <a:r>
              <a:rPr lang="ko-KR" altLang="en-US" sz="40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법으로니라</a:t>
            </a:r>
            <a:r>
              <a:rPr lang="en-US" altLang="ko-KR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롬</a:t>
            </a:r>
            <a:r>
              <a:rPr lang="en-US" altLang="ko-KR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3</a:t>
            </a:r>
            <a:r>
              <a:rPr lang="ko-KR" altLang="en-US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장</a:t>
            </a:r>
            <a:r>
              <a:rPr lang="en-US" altLang="ko-KR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endParaRPr lang="ko-KR" altLang="en-US" sz="4000" dirty="0">
              <a:highlight>
                <a:srgbClr val="FFFF00"/>
              </a:highlight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0B37B008-EEC3-1ED8-D39B-169952C9C7B1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73B82238-CFA9-1953-179B-CE026240F2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B8D190CB-9678-6D46-4257-FA288E79A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8395C223-77C4-33D7-9909-ED8555E93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0433F149-A44E-6DE8-6C53-9AE166463A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3B2AD8A6-CEDC-5E7A-98F1-4714FCD37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9529725E-7FF1-2FE0-8CC0-758BF5291E18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4" name="부제목 2">
            <a:extLst>
              <a:ext uri="{FF2B5EF4-FFF2-40B4-BE49-F238E27FC236}">
                <a16:creationId xmlns:a16="http://schemas.microsoft.com/office/drawing/2014/main" id="{A5F39695-D271-8BD6-8F8A-4F910C2C552C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2025.10.26.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820F6-AF1E-246F-118F-5745AEA7DE30}"/>
              </a:ext>
            </a:extLst>
          </p:cNvPr>
          <p:cNvSpPr txBox="1"/>
          <p:nvPr/>
        </p:nvSpPr>
        <p:spPr>
          <a:xfrm>
            <a:off x="743567" y="5681570"/>
            <a:ext cx="1880762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피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F3FF038-D34C-9328-481A-D344A22A17F3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B621F6D3-76C2-EFC3-0736-7CF75D349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95C324-9CD1-0352-EEB5-4D17617A5FA1}"/>
              </a:ext>
            </a:extLst>
          </p:cNvPr>
          <p:cNvSpPr txBox="1"/>
          <p:nvPr/>
        </p:nvSpPr>
        <p:spPr>
          <a:xfrm>
            <a:off x="2893541" y="5682252"/>
            <a:ext cx="1839631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ㅎㅁ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27092D-18F7-1D33-EAC3-E1C8DCCCB95F}"/>
              </a:ext>
            </a:extLst>
          </p:cNvPr>
          <p:cNvSpPr txBox="1"/>
          <p:nvPr/>
        </p:nvSpPr>
        <p:spPr>
          <a:xfrm>
            <a:off x="5005976" y="5675766"/>
            <a:ext cx="1880762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ㅁㅇ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9543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12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4770" y="5203427"/>
            <a:ext cx="160046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씨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6102" y="2157753"/>
            <a:ext cx="10866535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4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울며 </a:t>
            </a:r>
            <a:r>
              <a:rPr lang="en-US" altLang="ko-KR" sz="44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_</a:t>
            </a:r>
            <a:r>
              <a:rPr lang="ko-KR" altLang="en-US" sz="44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를 뿌리러 나가는 자는 반드시 </a:t>
            </a:r>
            <a:r>
              <a:rPr lang="en-US" altLang="ko-KR" sz="44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__</a:t>
            </a:r>
            <a:r>
              <a:rPr lang="ko-KR" altLang="en-US" sz="44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으로 그 곡식 </a:t>
            </a:r>
            <a:r>
              <a:rPr lang="en-US" altLang="ko-KR" sz="44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_</a:t>
            </a:r>
            <a:r>
              <a:rPr lang="ko-KR" altLang="en-US" sz="44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을 가지고 </a:t>
            </a:r>
            <a:r>
              <a:rPr lang="ko-KR" altLang="en-US" sz="4400" dirty="0" err="1">
                <a:latin typeface="CookieRun Regular" panose="020B0600000101010101" pitchFamily="50" charset="-127"/>
                <a:ea typeface="CookieRun Regular" panose="020B0600000101010101" pitchFamily="50" charset="-127"/>
              </a:rPr>
              <a:t>돌아오리로다</a:t>
            </a:r>
            <a:r>
              <a:rPr lang="en-US" altLang="ko-KR" sz="44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(</a:t>
            </a:r>
            <a:r>
              <a:rPr lang="ko-KR" altLang="en-US" sz="44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시</a:t>
            </a:r>
            <a:r>
              <a:rPr lang="en-US" altLang="ko-KR" sz="44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126:6)</a:t>
            </a:r>
            <a:endParaRPr lang="ko-KR" altLang="en-US" sz="4400" dirty="0">
              <a:latin typeface="CookieRun Regular" panose="020B0600000101010101" pitchFamily="50" charset="-127"/>
              <a:ea typeface="CookieRun Regular" panose="020B0600000101010101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774942"/>
            <a:ext cx="3829039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3846735" y="5203427"/>
            <a:ext cx="2305968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기쁨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52E4B-C4F8-47BE-BF57-7D41FAC58183}"/>
              </a:ext>
            </a:extLst>
          </p:cNvPr>
          <p:cNvSpPr txBox="1"/>
          <p:nvPr/>
        </p:nvSpPr>
        <p:spPr>
          <a:xfrm>
            <a:off x="6804985" y="5203427"/>
            <a:ext cx="160046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단</a:t>
            </a:r>
          </a:p>
        </p:txBody>
      </p:sp>
    </p:spTree>
    <p:extLst>
      <p:ext uri="{BB962C8B-B14F-4D97-AF65-F5344CB8AC3E}">
        <p14:creationId xmlns:p14="http://schemas.microsoft.com/office/powerpoint/2010/main" val="12973804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785819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네게브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1690"/>
            <a:ext cx="4378847" cy="1010330"/>
            <a:chOff x="773441" y="963610"/>
            <a:chExt cx="10460615" cy="1010330"/>
          </a:xfrm>
          <a:solidFill>
            <a:srgbClr val="7030A0"/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 sz="2000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448799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6154" y="2013901"/>
            <a:ext cx="10914184" cy="252327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시편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126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편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4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절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‘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여호와여 우리의 포로를 남방 시내들 같이 돌려 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보내소서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’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에서 남방을 나타내는 지역은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?</a:t>
            </a:r>
            <a:endParaRPr lang="ko-KR" altLang="en-US" sz="4000" dirty="0">
              <a:latin typeface="CookieRun Bold" panose="020B0600000101010101" pitchFamily="50" charset="-127"/>
              <a:ea typeface="CookieRun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76560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4770" y="5203427"/>
            <a:ext cx="2305968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바라라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6102" y="2157753"/>
            <a:ext cx="10866535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US" altLang="ko-KR" sz="40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5 </a:t>
            </a:r>
            <a:r>
              <a:rPr lang="ko-KR" altLang="en-US" sz="40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나의 영혼아 잠잠히 하나님만 </a:t>
            </a:r>
            <a:r>
              <a:rPr lang="en-US" altLang="ko-KR" sz="40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___</a:t>
            </a:r>
            <a:r>
              <a:rPr lang="ko-KR" altLang="en-US" sz="40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 </a:t>
            </a:r>
            <a:endParaRPr lang="en-US" altLang="ko-KR" sz="4000" dirty="0">
              <a:latin typeface="CookieRun Regular" panose="020B0600000101010101" pitchFamily="50" charset="-127"/>
              <a:ea typeface="CookieRun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무릇 나의 </a:t>
            </a:r>
            <a:r>
              <a:rPr lang="en-US" altLang="ko-KR" sz="40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__</a:t>
            </a:r>
            <a:r>
              <a:rPr lang="ko-KR" altLang="en-US" sz="40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이 그로부터 </a:t>
            </a:r>
            <a:r>
              <a:rPr lang="ko-KR" altLang="en-US" sz="4000" dirty="0" err="1">
                <a:latin typeface="CookieRun Regular" panose="020B0600000101010101" pitchFamily="50" charset="-127"/>
                <a:ea typeface="CookieRun Regular" panose="020B0600000101010101" pitchFamily="50" charset="-127"/>
              </a:rPr>
              <a:t>나오는도다</a:t>
            </a:r>
            <a:r>
              <a:rPr lang="en-US" altLang="ko-KR" sz="40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(</a:t>
            </a:r>
            <a:r>
              <a:rPr lang="ko-KR" altLang="en-US" sz="40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시</a:t>
            </a:r>
            <a:r>
              <a:rPr lang="en-US" altLang="ko-KR" sz="4000" dirty="0">
                <a:latin typeface="CookieRun Regular" panose="020B0600000101010101" pitchFamily="50" charset="-127"/>
                <a:ea typeface="CookieRun Regular" panose="020B0600000101010101" pitchFamily="50" charset="-127"/>
              </a:rPr>
              <a:t>62:5)</a:t>
            </a:r>
            <a:endParaRPr lang="ko-KR" altLang="en-US" sz="4000" dirty="0">
              <a:latin typeface="CookieRun Regular" panose="020B0600000101010101" pitchFamily="50" charset="-127"/>
              <a:ea typeface="CookieRun Regular" panose="020B0600000101010101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774942"/>
            <a:ext cx="3829039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4163258" y="5203427"/>
            <a:ext cx="2305968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소망</a:t>
            </a:r>
          </a:p>
        </p:txBody>
      </p:sp>
    </p:spTree>
    <p:extLst>
      <p:ext uri="{BB962C8B-B14F-4D97-AF65-F5344CB8AC3E}">
        <p14:creationId xmlns:p14="http://schemas.microsoft.com/office/powerpoint/2010/main" val="37440499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4770" y="5203427"/>
            <a:ext cx="2305968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법도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102" y="2157753"/>
            <a:ext cx="10866535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너희가 이 모든  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를 듣고 지켜 행하면 네 하나님 여호와께서 네 조상들에게 맹세하신 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지켜 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네게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인애를 베푸실 것이라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신</a:t>
            </a: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7:12)</a:t>
            </a:r>
            <a:endParaRPr lang="ko-KR" altLang="en-US" sz="40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774942"/>
            <a:ext cx="3829039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4163258" y="5203427"/>
            <a:ext cx="2305968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언약</a:t>
            </a:r>
          </a:p>
        </p:txBody>
      </p:sp>
    </p:spTree>
    <p:extLst>
      <p:ext uri="{BB962C8B-B14F-4D97-AF65-F5344CB8AC3E}">
        <p14:creationId xmlns:p14="http://schemas.microsoft.com/office/powerpoint/2010/main" val="31588715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4770" y="5203427"/>
            <a:ext cx="2305968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도리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6102" y="2157753"/>
            <a:ext cx="10866535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3600" dirty="0"/>
              <a:t>그러므로 함께 하늘의 부르심을 받은 거룩한 형제들아 우리가 믿는 </a:t>
            </a:r>
            <a:r>
              <a:rPr lang="en-US" altLang="ko-KR" sz="3600" dirty="0"/>
              <a:t>_ _ </a:t>
            </a:r>
            <a:r>
              <a:rPr lang="ko-KR" altLang="en-US" sz="3600" dirty="0"/>
              <a:t>의 사도이시며 </a:t>
            </a:r>
            <a:r>
              <a:rPr lang="en-US" altLang="ko-KR" sz="3600" dirty="0"/>
              <a:t>_ _ _ _ </a:t>
            </a:r>
            <a:r>
              <a:rPr lang="ko-KR" altLang="en-US" sz="3600" dirty="0"/>
              <a:t>이신 예수를 깊이 생각하라</a:t>
            </a:r>
            <a:r>
              <a:rPr lang="en-US" altLang="ko-KR" sz="3600" dirty="0"/>
              <a:t>(</a:t>
            </a:r>
            <a:r>
              <a:rPr lang="ko-KR" altLang="en-US" sz="3600" dirty="0"/>
              <a:t>히</a:t>
            </a:r>
            <a:r>
              <a:rPr lang="en-US" altLang="ko-KR" sz="3600" dirty="0"/>
              <a:t>3:1)</a:t>
            </a:r>
            <a:endParaRPr lang="ko-KR" altLang="en-US" sz="3600" dirty="0"/>
          </a:p>
        </p:txBody>
      </p:sp>
      <p:grpSp>
        <p:nvGrpSpPr>
          <p:cNvPr id="5" name="그룹 4"/>
          <p:cNvGrpSpPr/>
          <p:nvPr/>
        </p:nvGrpSpPr>
        <p:grpSpPr>
          <a:xfrm>
            <a:off x="1175924" y="774942"/>
            <a:ext cx="3829039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4163258" y="5203427"/>
            <a:ext cx="367445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대제사장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33363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4770" y="5203427"/>
            <a:ext cx="2305968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방패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6102" y="2157753"/>
            <a:ext cx="10866535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3600" dirty="0"/>
              <a:t>이 후에 여호와의 말씀이 환상 중에 아브람에게 임하여 </a:t>
            </a:r>
            <a:r>
              <a:rPr lang="ko-KR" altLang="en-US" sz="3600" dirty="0" err="1"/>
              <a:t>이르시되</a:t>
            </a:r>
            <a:r>
              <a:rPr lang="ko-KR" altLang="en-US" sz="3600" dirty="0"/>
              <a:t> 아브람아 두려워하지 말라 나는 네   </a:t>
            </a:r>
            <a:r>
              <a:rPr lang="en-US" altLang="ko-KR" sz="3600" dirty="0"/>
              <a:t>_ _ </a:t>
            </a:r>
            <a:r>
              <a:rPr lang="ko-KR" altLang="en-US" sz="3600" dirty="0"/>
              <a:t>요 너의 지극히 큰 </a:t>
            </a:r>
            <a:r>
              <a:rPr lang="en-US" altLang="ko-KR" sz="3600" dirty="0"/>
              <a:t>_ _ </a:t>
            </a:r>
            <a:r>
              <a:rPr lang="ko-KR" altLang="en-US" sz="3600" dirty="0"/>
              <a:t>이니라</a:t>
            </a:r>
            <a:r>
              <a:rPr lang="en-US" altLang="ko-KR" sz="3600" dirty="0"/>
              <a:t>(</a:t>
            </a:r>
            <a:r>
              <a:rPr lang="ko-KR" altLang="en-US" sz="3600" dirty="0"/>
              <a:t>창</a:t>
            </a:r>
            <a:r>
              <a:rPr lang="en-US" altLang="ko-KR" sz="3600" dirty="0"/>
              <a:t>15:1)</a:t>
            </a:r>
            <a:endParaRPr lang="ko-KR" altLang="en-US" sz="3600" dirty="0"/>
          </a:p>
        </p:txBody>
      </p:sp>
      <p:grpSp>
        <p:nvGrpSpPr>
          <p:cNvPr id="5" name="그룹 4"/>
          <p:cNvGrpSpPr/>
          <p:nvPr/>
        </p:nvGrpSpPr>
        <p:grpSpPr>
          <a:xfrm>
            <a:off x="1175924" y="774942"/>
            <a:ext cx="3829039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4163258" y="5203427"/>
            <a:ext cx="2433485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상급</a:t>
            </a:r>
          </a:p>
        </p:txBody>
      </p:sp>
    </p:spTree>
    <p:extLst>
      <p:ext uri="{BB962C8B-B14F-4D97-AF65-F5344CB8AC3E}">
        <p14:creationId xmlns:p14="http://schemas.microsoft.com/office/powerpoint/2010/main" val="21795655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4770" y="5203427"/>
            <a:ext cx="2305968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감사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6102" y="2157753"/>
            <a:ext cx="10866535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나는 </a:t>
            </a:r>
            <a:r>
              <a:rPr lang="en-US" altLang="ko-KR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__</a:t>
            </a:r>
            <a:r>
              <a:rPr lang="ko-KR" altLang="en-US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하는 목소리로 주께 </a:t>
            </a:r>
            <a:r>
              <a:rPr lang="en-US" altLang="ko-KR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__</a:t>
            </a:r>
            <a:r>
              <a:rPr lang="ko-KR" altLang="en-US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를 드리며 나의 </a:t>
            </a:r>
            <a:r>
              <a:rPr lang="en-US" altLang="ko-KR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__</a:t>
            </a:r>
            <a:r>
              <a:rPr lang="ko-KR" altLang="en-US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을 주께 </a:t>
            </a:r>
            <a:r>
              <a:rPr lang="ko-KR" altLang="en-US" sz="4000" dirty="0" err="1">
                <a:latin typeface="CookieRun Bold" panose="020B0600000101010101" pitchFamily="50" charset="-127"/>
                <a:ea typeface="CookieRun Bold" panose="020B0600000101010101" pitchFamily="50" charset="-127"/>
              </a:rPr>
              <a:t>갚겠나이다</a:t>
            </a:r>
            <a:r>
              <a:rPr lang="ko-KR" altLang="en-US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 </a:t>
            </a:r>
            <a:r>
              <a:rPr lang="en-US" altLang="ko-KR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__</a:t>
            </a:r>
            <a:r>
              <a:rPr lang="ko-KR" altLang="en-US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은 여호와께 </a:t>
            </a:r>
            <a:r>
              <a:rPr lang="ko-KR" altLang="en-US" sz="4000" dirty="0" err="1">
                <a:latin typeface="CookieRun Bold" panose="020B0600000101010101" pitchFamily="50" charset="-127"/>
                <a:ea typeface="CookieRun Bold" panose="020B0600000101010101" pitchFamily="50" charset="-127"/>
              </a:rPr>
              <a:t>속하였나이다</a:t>
            </a:r>
            <a:r>
              <a:rPr lang="ko-KR" altLang="en-US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 </a:t>
            </a:r>
            <a:r>
              <a:rPr lang="ko-KR" altLang="en-US" sz="4000" dirty="0" err="1">
                <a:latin typeface="CookieRun Bold" panose="020B0600000101010101" pitchFamily="50" charset="-127"/>
                <a:ea typeface="CookieRun Bold" panose="020B0600000101010101" pitchFamily="50" charset="-127"/>
              </a:rPr>
              <a:t>하니라</a:t>
            </a:r>
            <a:r>
              <a:rPr lang="ko-KR" altLang="en-US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 </a:t>
            </a:r>
            <a:r>
              <a:rPr lang="en-US" altLang="ko-KR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(</a:t>
            </a:r>
            <a:r>
              <a:rPr lang="ko-KR" altLang="en-US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요나</a:t>
            </a:r>
            <a:r>
              <a:rPr lang="en-US" altLang="ko-KR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2:9)</a:t>
            </a:r>
            <a:endParaRPr lang="ko-KR" altLang="en-US" sz="4000" dirty="0">
              <a:latin typeface="CookieRun Bold" panose="020B0600000101010101" pitchFamily="50" charset="-127"/>
              <a:ea typeface="CookieRun Bold" panose="020B0600000101010101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774942"/>
            <a:ext cx="3829039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4163259" y="5203427"/>
            <a:ext cx="193274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제사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28C5FF-4C53-4D50-853F-3A4DD11689DA}"/>
              </a:ext>
            </a:extLst>
          </p:cNvPr>
          <p:cNvSpPr txBox="1"/>
          <p:nvPr/>
        </p:nvSpPr>
        <p:spPr>
          <a:xfrm>
            <a:off x="6388523" y="5203427"/>
            <a:ext cx="193274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서원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600AF-AFE1-479D-80E8-C9A976C4FE90}"/>
              </a:ext>
            </a:extLst>
          </p:cNvPr>
          <p:cNvSpPr txBox="1"/>
          <p:nvPr/>
        </p:nvSpPr>
        <p:spPr>
          <a:xfrm>
            <a:off x="8635873" y="5203427"/>
            <a:ext cx="193274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구원</a:t>
            </a:r>
          </a:p>
        </p:txBody>
      </p:sp>
    </p:spTree>
    <p:extLst>
      <p:ext uri="{BB962C8B-B14F-4D97-AF65-F5344CB8AC3E}">
        <p14:creationId xmlns:p14="http://schemas.microsoft.com/office/powerpoint/2010/main" val="34792648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64770" y="5203427"/>
            <a:ext cx="2305968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말씀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6102" y="2157753"/>
            <a:ext cx="10866535" cy="279041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태초에 </a:t>
            </a:r>
            <a:r>
              <a:rPr lang="en-US" altLang="ko-KR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__</a:t>
            </a:r>
            <a:r>
              <a:rPr lang="ko-KR" altLang="en-US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이 </a:t>
            </a:r>
            <a:r>
              <a:rPr lang="ko-KR" altLang="en-US" sz="4000" dirty="0" err="1">
                <a:latin typeface="CookieRun Bold" panose="020B0600000101010101" pitchFamily="50" charset="-127"/>
                <a:ea typeface="CookieRun Bold" panose="020B0600000101010101" pitchFamily="50" charset="-127"/>
              </a:rPr>
              <a:t>계시니라</a:t>
            </a:r>
            <a:r>
              <a:rPr lang="ko-KR" altLang="en-US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 이 </a:t>
            </a:r>
            <a:r>
              <a:rPr lang="en-US" altLang="ko-KR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__</a:t>
            </a:r>
            <a:r>
              <a:rPr lang="ko-KR" altLang="en-US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이 하나님과 함께 계셨으니 이 </a:t>
            </a:r>
            <a:r>
              <a:rPr lang="en-US" altLang="ko-KR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__</a:t>
            </a:r>
            <a:r>
              <a:rPr lang="ko-KR" altLang="en-US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은 곧 </a:t>
            </a:r>
            <a:r>
              <a:rPr lang="en-US" altLang="ko-KR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___</a:t>
            </a:r>
            <a:r>
              <a:rPr lang="ko-KR" altLang="en-US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이시니라</a:t>
            </a:r>
            <a:r>
              <a:rPr lang="en-US" altLang="ko-KR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(</a:t>
            </a:r>
            <a:r>
              <a:rPr lang="ko-KR" altLang="en-US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요</a:t>
            </a:r>
            <a:r>
              <a:rPr lang="en-US" altLang="ko-KR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1:1)</a:t>
            </a:r>
            <a:endParaRPr lang="ko-KR" altLang="en-US" sz="4000" dirty="0">
              <a:latin typeface="CookieRun Bold" panose="020B0600000101010101" pitchFamily="50" charset="-127"/>
              <a:ea typeface="CookieRun Bold" panose="020B0600000101010101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774942"/>
            <a:ext cx="3829039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642597-28D6-4F70-BAAD-5CEAF173B54F}"/>
              </a:ext>
            </a:extLst>
          </p:cNvPr>
          <p:cNvSpPr txBox="1"/>
          <p:nvPr/>
        </p:nvSpPr>
        <p:spPr>
          <a:xfrm>
            <a:off x="4163259" y="5203427"/>
            <a:ext cx="193274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말씀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28C5FF-4C53-4D50-853F-3A4DD11689DA}"/>
              </a:ext>
            </a:extLst>
          </p:cNvPr>
          <p:cNvSpPr txBox="1"/>
          <p:nvPr/>
        </p:nvSpPr>
        <p:spPr>
          <a:xfrm>
            <a:off x="6388523" y="5203427"/>
            <a:ext cx="193274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말씀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600AF-AFE1-479D-80E8-C9A976C4FE90}"/>
              </a:ext>
            </a:extLst>
          </p:cNvPr>
          <p:cNvSpPr txBox="1"/>
          <p:nvPr/>
        </p:nvSpPr>
        <p:spPr>
          <a:xfrm>
            <a:off x="8635872" y="5203427"/>
            <a:ext cx="238381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하나님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64822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9</a:t>
            </a: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명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3745" y="2206169"/>
            <a:ext cx="11340791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4000" dirty="0">
                <a:solidFill>
                  <a:srgbClr val="222222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타이타닉의 구명보트는 몇 명이 탈수 있을까</a:t>
            </a:r>
            <a:r>
              <a:rPr lang="en-US" altLang="ko-KR" sz="4000" dirty="0">
                <a:solidFill>
                  <a:srgbClr val="222222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? </a:t>
            </a:r>
            <a:endParaRPr lang="en-US" altLang="ko-KR" sz="40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16604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방학동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3745" y="2206169"/>
            <a:ext cx="11340791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4000" dirty="0">
                <a:solidFill>
                  <a:srgbClr val="222222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초등학생이 가장 좋아하는 동네는 </a:t>
            </a:r>
            <a:r>
              <a:rPr lang="en-US" altLang="ko-KR" sz="4000" dirty="0">
                <a:solidFill>
                  <a:srgbClr val="222222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? 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0788847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B60F78-2222-4AE3-A4CB-B39D41095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89F9787-6923-42A4-9E12-7B1F6919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3314" name="Picture 2" descr="마르틴 루터의 생애 | 세계를 뒤흔든 종교개혁자 | 종교개혁 이야기">
            <a:extLst>
              <a:ext uri="{FF2B5EF4-FFF2-40B4-BE49-F238E27FC236}">
                <a16:creationId xmlns:a16="http://schemas.microsoft.com/office/drawing/2014/main" id="{8F71AB8B-DFCC-4CF6-B44D-49984C765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918F68F7-FAEC-41E7-89DC-C6A0B930ED38}"/>
              </a:ext>
            </a:extLst>
          </p:cNvPr>
          <p:cNvSpPr/>
          <p:nvPr/>
        </p:nvSpPr>
        <p:spPr>
          <a:xfrm>
            <a:off x="236219" y="2886347"/>
            <a:ext cx="6905559" cy="3722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오직 </a:t>
            </a:r>
            <a:r>
              <a:rPr lang="ko-KR" alt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ㅅㄱ</a:t>
            </a:r>
            <a:r>
              <a:rPr lang="ko-KR" altLang="en-US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 </a:t>
            </a:r>
            <a:r>
              <a:rPr lang="en-US" altLang="ko-KR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(Sola Scriptura): </a:t>
            </a:r>
          </a:p>
          <a:p>
            <a:pPr>
              <a:lnSpc>
                <a:spcPct val="150000"/>
              </a:lnSpc>
            </a:pPr>
            <a:r>
              <a:rPr lang="ko-KR" altLang="en-US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오직 </a:t>
            </a:r>
            <a:r>
              <a:rPr lang="ko-KR" alt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ㅁㅇ</a:t>
            </a:r>
            <a:r>
              <a:rPr lang="ko-KR" altLang="en-US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 </a:t>
            </a:r>
            <a:r>
              <a:rPr lang="en-US" altLang="ko-KR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(Sola Fide): </a:t>
            </a:r>
          </a:p>
          <a:p>
            <a:pPr>
              <a:lnSpc>
                <a:spcPct val="150000"/>
              </a:lnSpc>
            </a:pPr>
            <a:r>
              <a:rPr lang="ko-KR" altLang="en-US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오직 </a:t>
            </a:r>
            <a:r>
              <a:rPr lang="ko-KR" alt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ㅇㅎ</a:t>
            </a:r>
            <a:r>
              <a:rPr lang="en-US" altLang="ko-KR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(Sola Gratia): </a:t>
            </a:r>
          </a:p>
          <a:p>
            <a:pPr>
              <a:lnSpc>
                <a:spcPct val="150000"/>
              </a:lnSpc>
            </a:pPr>
            <a:r>
              <a:rPr lang="ko-KR" altLang="en-US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오직 </a:t>
            </a:r>
            <a:r>
              <a:rPr lang="ko-KR" alt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ㄱㄹㅅㄷ</a:t>
            </a:r>
            <a:r>
              <a:rPr lang="en-US" altLang="ko-KR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(Solus Christus):</a:t>
            </a:r>
          </a:p>
          <a:p>
            <a:pPr>
              <a:lnSpc>
                <a:spcPct val="150000"/>
              </a:lnSpc>
            </a:pPr>
            <a:r>
              <a:rPr lang="ko-KR" altLang="en-US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오직 하나님께 </a:t>
            </a:r>
            <a:r>
              <a:rPr lang="ko-KR" alt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ㅇㄱ</a:t>
            </a:r>
            <a:r>
              <a:rPr lang="en-US" altLang="ko-KR" sz="3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(Soli Deo Gloria):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091CA2-B11B-4CFB-40C9-50ED795F961C}"/>
              </a:ext>
            </a:extLst>
          </p:cNvPr>
          <p:cNvSpPr txBox="1"/>
          <p:nvPr/>
        </p:nvSpPr>
        <p:spPr>
          <a:xfrm>
            <a:off x="2751078" y="183393"/>
            <a:ext cx="8899639" cy="1231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540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종교개혁의 </a:t>
            </a:r>
            <a:r>
              <a:rPr lang="en-US" altLang="ko-KR" sz="540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5</a:t>
            </a:r>
            <a:r>
              <a:rPr lang="ko-KR" altLang="en-US" sz="540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가지 원리</a:t>
            </a:r>
            <a:r>
              <a:rPr lang="en-US" altLang="ko-KR" sz="540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(Sola)</a:t>
            </a:r>
          </a:p>
        </p:txBody>
      </p:sp>
    </p:spTree>
    <p:extLst>
      <p:ext uri="{BB962C8B-B14F-4D97-AF65-F5344CB8AC3E}">
        <p14:creationId xmlns:p14="http://schemas.microsoft.com/office/powerpoint/2010/main" val="389826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시험지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3745" y="2206169"/>
            <a:ext cx="11340791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>
                <a:solidFill>
                  <a:srgbClr val="222222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진짜 </a:t>
            </a:r>
            <a:r>
              <a:rPr lang="ko-KR" altLang="en-US" sz="5400" dirty="0" err="1">
                <a:solidFill>
                  <a:srgbClr val="222222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문제투성이인</a:t>
            </a:r>
            <a:r>
              <a:rPr lang="ko-KR" altLang="en-US" sz="5400" dirty="0">
                <a:solidFill>
                  <a:srgbClr val="222222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것은 </a:t>
            </a:r>
            <a:r>
              <a:rPr lang="en-US" altLang="ko-KR" sz="5400" dirty="0">
                <a:solidFill>
                  <a:srgbClr val="222222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?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1080340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칠레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3745" y="2206169"/>
            <a:ext cx="11340791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>
                <a:solidFill>
                  <a:srgbClr val="222222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폭력배가 많은 나라 </a:t>
            </a:r>
            <a:r>
              <a:rPr lang="en-US" altLang="ko-KR" sz="5400" dirty="0">
                <a:solidFill>
                  <a:srgbClr val="222222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?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361972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케냐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3745" y="2206169"/>
            <a:ext cx="11340791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>
                <a:solidFill>
                  <a:srgbClr val="222222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광부가 많은 나라 </a:t>
            </a:r>
            <a:r>
              <a:rPr lang="en-US" altLang="ko-KR" sz="5400" dirty="0">
                <a:solidFill>
                  <a:srgbClr val="222222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?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509320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일본사람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3745" y="2206169"/>
            <a:ext cx="11340791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6000" dirty="0"/>
              <a:t>방금 화장실에서 나온 사람은 </a:t>
            </a:r>
            <a:r>
              <a:rPr lang="en-US" altLang="ko-KR" sz="6000" dirty="0"/>
              <a:t>?</a:t>
            </a:r>
            <a:endParaRPr lang="ko-KR" altLang="en-US" sz="19900" dirty="0"/>
          </a:p>
        </p:txBody>
      </p:sp>
    </p:spTree>
    <p:extLst>
      <p:ext uri="{BB962C8B-B14F-4D97-AF65-F5344CB8AC3E}">
        <p14:creationId xmlns:p14="http://schemas.microsoft.com/office/powerpoint/2010/main" val="31370438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후다닥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3745" y="2206169"/>
            <a:ext cx="11340791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/>
              <a:t>세상에서 가장 빠른 닭은 </a:t>
            </a:r>
            <a:r>
              <a:rPr lang="en-US" altLang="ko-KR" sz="5400" dirty="0"/>
              <a:t>? 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457513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철물점 주인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3745" y="2206169"/>
            <a:ext cx="11340791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/>
              <a:t>못팔고도 돈 번 사람은 </a:t>
            </a:r>
            <a:r>
              <a:rPr lang="en-US" altLang="ko-KR" sz="5400" dirty="0"/>
              <a:t>?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925570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형편없는 세상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3745" y="2206169"/>
            <a:ext cx="11340791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3600" dirty="0"/>
              <a:t>동생과 형이 싸우는데 엄마가 동생 편만 드는 세상은</a:t>
            </a:r>
            <a:r>
              <a:rPr lang="en-US" altLang="ko-KR" sz="3600" dirty="0"/>
              <a:t>?</a:t>
            </a:r>
            <a:endParaRPr lang="ko-KR" altLang="en-US" sz="8800" dirty="0"/>
          </a:p>
        </p:txBody>
      </p:sp>
    </p:spTree>
    <p:extLst>
      <p:ext uri="{BB962C8B-B14F-4D97-AF65-F5344CB8AC3E}">
        <p14:creationId xmlns:p14="http://schemas.microsoft.com/office/powerpoint/2010/main" val="42943387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6600" dirty="0" err="1">
                <a:solidFill>
                  <a:srgbClr val="FFFF00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</a:rPr>
              <a:t>누가바</a:t>
            </a:r>
            <a:endParaRPr lang="ko-KR" altLang="en-US" sz="6600" dirty="0">
              <a:solidFill>
                <a:srgbClr val="FFFF00"/>
              </a:solidFill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8516" y="2280762"/>
            <a:ext cx="11574967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/>
              <a:t>도둑이 가장 싫어하는 아이스크림은 </a:t>
            </a:r>
            <a:r>
              <a:rPr lang="en-US" altLang="ko-KR" sz="5400" dirty="0"/>
              <a:t>? 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0013164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6600" dirty="0">
                <a:solidFill>
                  <a:srgbClr val="FFFF00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</a:rPr>
              <a:t>헐레벌떡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8516" y="2280762"/>
            <a:ext cx="11574967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/>
              <a:t>한국에서 가장 급하게 만든 떡은 </a:t>
            </a:r>
            <a:r>
              <a:rPr lang="en-US" altLang="ko-KR" sz="5400" dirty="0"/>
              <a:t>?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906161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6600" dirty="0">
                <a:solidFill>
                  <a:srgbClr val="FFFF00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</a:rPr>
              <a:t>호주머니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8516" y="2280762"/>
            <a:ext cx="11574967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/>
              <a:t>호주의 돈을 뭐라고 하는가</a:t>
            </a:r>
            <a:r>
              <a:rPr lang="en-US" altLang="ko-KR" sz="5400" dirty="0"/>
              <a:t>?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289705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FF24A-FC1B-A3C8-DB92-AD074D59E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,000 + 무료 성경 &amp; 도서 이미지 - Pixabay">
            <a:extLst>
              <a:ext uri="{FF2B5EF4-FFF2-40B4-BE49-F238E27FC236}">
                <a16:creationId xmlns:a16="http://schemas.microsoft.com/office/drawing/2014/main" id="{8D44773D-F3C5-62CB-CDC8-FDF678818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852" y="0"/>
            <a:ext cx="9533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18B472A4-E64A-136D-D69D-A5E37E79D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6546786-DCB6-364D-7A1F-30D4C08B9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2D9E08D-B58E-5BBF-E619-C49CD15D07F3}"/>
              </a:ext>
            </a:extLst>
          </p:cNvPr>
          <p:cNvSpPr/>
          <p:nvPr/>
        </p:nvSpPr>
        <p:spPr>
          <a:xfrm>
            <a:off x="0" y="-1"/>
            <a:ext cx="8165592" cy="6858001"/>
          </a:xfrm>
          <a:prstGeom prst="rect">
            <a:avLst/>
          </a:prstGeom>
          <a:gradFill>
            <a:gsLst>
              <a:gs pos="58000">
                <a:schemeClr val="tx1">
                  <a:alpha val="54000"/>
                </a:schemeClr>
              </a:gs>
              <a:gs pos="36000">
                <a:schemeClr val="tx1"/>
              </a:gs>
              <a:gs pos="79000">
                <a:schemeClr val="accent2">
                  <a:alpha val="0"/>
                  <a:lumMod val="32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>
              <a:lnSpc>
                <a:spcPct val="150000"/>
              </a:lnSpc>
            </a:pPr>
            <a:r>
              <a:rPr lang="en-US" altLang="ko-KR" sz="2800" b="1" dirty="0"/>
              <a:t>  </a:t>
            </a:r>
          </a:p>
          <a:p>
            <a:pPr fontAlgn="base" latinLnBrk="0">
              <a:lnSpc>
                <a:spcPct val="150000"/>
              </a:lnSpc>
            </a:pPr>
            <a:r>
              <a:rPr lang="en-US" altLang="ko-KR" sz="2400" b="1" dirty="0">
                <a:ln w="19050">
                  <a:solidFill>
                    <a:schemeClr val="accent6">
                      <a:lumMod val="50000"/>
                    </a:schemeClr>
                  </a:solidFill>
                </a:ln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</a:t>
            </a:r>
            <a:r>
              <a:rPr lang="ko-KR" altLang="en-US" sz="9600" b="1" spc="-300" dirty="0">
                <a:ln w="19050">
                  <a:solidFill>
                    <a:schemeClr val="accent6">
                      <a:lumMod val="50000"/>
                    </a:schemeClr>
                  </a:solidFill>
                </a:ln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소명</a:t>
            </a:r>
            <a:r>
              <a:rPr lang="ko-KR" altLang="en-US" sz="7200" b="1" spc="-300" dirty="0">
                <a:ln w="19050">
                  <a:solidFill>
                    <a:schemeClr val="accent6">
                      <a:lumMod val="50000"/>
                    </a:schemeClr>
                  </a:solidFill>
                </a:ln>
                <a:latin typeface="AppleSDGothicNeoH00" panose="02000503000000000000" pitchFamily="2" charset="-127"/>
                <a:ea typeface="AppleSDGothicNeoH00" panose="02000503000000000000" pitchFamily="2" charset="-127"/>
              </a:rPr>
              <a:t>교회</a:t>
            </a:r>
            <a:r>
              <a:rPr lang="ko-KR" altLang="en-US" sz="6000" b="1" spc="-300" dirty="0">
                <a:ln w="19050">
                  <a:solidFill>
                    <a:schemeClr val="accent6">
                      <a:lumMod val="50000"/>
                    </a:schemeClr>
                  </a:solidFill>
                </a:ln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</a:t>
            </a:r>
            <a:r>
              <a:rPr lang="ko-KR" altLang="en-US" sz="9600" b="1" spc="-300" dirty="0" err="1">
                <a:ln w="19050">
                  <a:solidFill>
                    <a:schemeClr val="accent6">
                      <a:lumMod val="50000"/>
                    </a:schemeClr>
                  </a:solidFill>
                </a:ln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성경</a:t>
            </a:r>
            <a:r>
              <a:rPr lang="ko-KR" altLang="en-US" sz="8800" b="1" spc="-300" dirty="0" err="1">
                <a:ln w="19050">
                  <a:solidFill>
                    <a:schemeClr val="accent6">
                      <a:lumMod val="50000"/>
                    </a:schemeClr>
                  </a:solidFill>
                </a:ln>
                <a:latin typeface="AppleSDGothicNeoH00" panose="02000503000000000000" pitchFamily="2" charset="-127"/>
                <a:ea typeface="AppleSDGothicNeoH00" panose="02000503000000000000" pitchFamily="2" charset="-127"/>
              </a:rPr>
              <a:t>퀴즈</a:t>
            </a:r>
            <a:endParaRPr lang="en-US" altLang="ko-KR" sz="7700" b="1" spc="-300" dirty="0">
              <a:ln w="19050">
                <a:solidFill>
                  <a:schemeClr val="accent6">
                    <a:lumMod val="50000"/>
                  </a:schemeClr>
                </a:solidFill>
              </a:ln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  <a:p>
            <a:pPr fontAlgn="base" latinLnBrk="0"/>
            <a:r>
              <a:rPr lang="en-US" altLang="ko-KR" dirty="0"/>
              <a:t>					         </a:t>
            </a:r>
          </a:p>
          <a:p>
            <a:pPr fontAlgn="base" latinLnBrk="0"/>
            <a:endParaRPr lang="en-US" altLang="ko-KR" dirty="0"/>
          </a:p>
          <a:p>
            <a:pPr fontAlgn="base" latinLnBrk="0"/>
            <a:endParaRPr lang="en-US" altLang="ko-KR" dirty="0"/>
          </a:p>
          <a:p>
            <a:pPr algn="ctr"/>
            <a:endParaRPr lang="ko-KR" altLang="en-US" dirty="0"/>
          </a:p>
        </p:txBody>
      </p:sp>
      <p:sp>
        <p:nvSpPr>
          <p:cNvPr id="9" name="부제목 2">
            <a:extLst>
              <a:ext uri="{FF2B5EF4-FFF2-40B4-BE49-F238E27FC236}">
                <a16:creationId xmlns:a16="http://schemas.microsoft.com/office/drawing/2014/main" id="{34919F39-11C9-2875-A4B4-71C229D57191}"/>
              </a:ext>
            </a:extLst>
          </p:cNvPr>
          <p:cNvSpPr txBox="1">
            <a:spLocks/>
          </p:cNvSpPr>
          <p:nvPr/>
        </p:nvSpPr>
        <p:spPr>
          <a:xfrm>
            <a:off x="214243" y="1165002"/>
            <a:ext cx="7017829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4800" b="1" spc="-150" dirty="0">
                <a:ln w="3175">
                  <a:solidFill>
                    <a:srgbClr val="9D7A77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2025.11.23.</a:t>
            </a:r>
            <a:r>
              <a:rPr lang="ko-KR" altLang="en-US" sz="4800" b="1" spc="-150" dirty="0" err="1">
                <a:ln w="3175">
                  <a:solidFill>
                    <a:srgbClr val="9D7A77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주일오후예배</a:t>
            </a:r>
            <a:endParaRPr lang="ko-KR" altLang="en-US" sz="4800" b="1" spc="-150" dirty="0">
              <a:ln w="3175">
                <a:solidFill>
                  <a:srgbClr val="9D7A77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pic>
        <p:nvPicPr>
          <p:cNvPr id="10" name="Picture 2" descr="cover">
            <a:extLst>
              <a:ext uri="{FF2B5EF4-FFF2-40B4-BE49-F238E27FC236}">
                <a16:creationId xmlns:a16="http://schemas.microsoft.com/office/drawing/2014/main" id="{3661309B-3853-5EC9-FF3C-12015ADC0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t="11782" r="11144" b="4252"/>
          <a:stretch/>
        </p:blipFill>
        <p:spPr bwMode="auto">
          <a:xfrm>
            <a:off x="11313470" y="5918683"/>
            <a:ext cx="700087" cy="76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내용 개체 틀 4">
            <a:extLst>
              <a:ext uri="{FF2B5EF4-FFF2-40B4-BE49-F238E27FC236}">
                <a16:creationId xmlns:a16="http://schemas.microsoft.com/office/drawing/2014/main" id="{BB78D1F5-FF90-462F-ADC1-860029FB97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99" b="99674" l="7187" r="93578">
                        <a14:foregroundMark x1="25305" y1="60610" x2="13456" y2="70147"/>
                        <a14:foregroundMark x1="13456" y1="70147" x2="11626" y2="78769"/>
                        <a14:foregroundMark x1="84034" y1="61375" x2="84709" y2="61664"/>
                        <a14:foregroundMark x1="82743" y1="60821" x2="82938" y2="60905"/>
                        <a14:foregroundMark x1="84709" y1="61664" x2="88243" y2="68026"/>
                        <a14:foregroundMark x1="36080" y1="34749" x2="35474" y2="33279"/>
                        <a14:foregroundMark x1="35474" y1="33279" x2="35264" y2="20213"/>
                        <a14:foregroundMark x1="35546" y1="13890" x2="43119" y2="7830"/>
                        <a14:foregroundMark x1="43119" y1="7830" x2="51505" y2="6637"/>
                        <a14:foregroundMark x1="61687" y1="13906" x2="64744" y2="26586"/>
                        <a14:foregroundMark x1="61600" y1="55186" x2="61621" y2="56444"/>
                        <a14:foregroundMark x1="61560" y1="52873" x2="61588" y2="54527"/>
                        <a14:foregroundMark x1="62232" y1="25122" x2="44954" y2="24470"/>
                        <a14:foregroundMark x1="44954" y1="24470" x2="35474" y2="28874"/>
                        <a14:foregroundMark x1="38084" y1="55025" x2="41743" y2="91680"/>
                        <a14:foregroundMark x1="37850" y1="52682" x2="38035" y2="54539"/>
                        <a14:foregroundMark x1="35474" y1="28874" x2="36061" y2="34756"/>
                        <a14:foregroundMark x1="41743" y1="91680" x2="50153" y2="97227"/>
                        <a14:foregroundMark x1="50153" y1="97227" x2="57798" y2="92659"/>
                        <a14:foregroundMark x1="57798" y1="92659" x2="61162" y2="84666"/>
                        <a14:foregroundMark x1="61162" y1="84666" x2="62991" y2="55794"/>
                        <a14:foregroundMark x1="64585" y1="26589" x2="61162" y2="24307"/>
                        <a14:foregroundMark x1="53670" y1="25285" x2="42813" y2="25122"/>
                        <a14:foregroundMark x1="42813" y1="25122" x2="36239" y2="30995"/>
                        <a14:foregroundMark x1="36239" y1="30995" x2="35902" y2="34812"/>
                        <a14:foregroundMark x1="37405" y1="55446" x2="46177" y2="94290"/>
                        <a14:foregroundMark x1="36736" y1="52482" x2="36920" y2="53295"/>
                        <a14:foregroundMark x1="46177" y1="94290" x2="50765" y2="84013"/>
                        <a14:foregroundMark x1="50765" y1="84013" x2="54740" y2="61990"/>
                        <a14:foregroundMark x1="54740" y1="61990" x2="59039" y2="48981"/>
                        <a14:foregroundMark x1="61303" y1="28185" x2="59786" y2="25122"/>
                        <a14:foregroundMark x1="59786" y1="25122" x2="51682" y2="24633"/>
                        <a14:foregroundMark x1="51376" y1="24796" x2="41590" y2="26427"/>
                        <a14:foregroundMark x1="41590" y1="26427" x2="37003" y2="35889"/>
                        <a14:foregroundMark x1="40298" y1="46615" x2="42966" y2="55302"/>
                        <a14:foregroundMark x1="39314" y1="43410" x2="39522" y2="44089"/>
                        <a14:foregroundMark x1="42966" y1="55302" x2="52141" y2="56117"/>
                        <a14:foregroundMark x1="52141" y1="56117" x2="58716" y2="49592"/>
                        <a14:foregroundMark x1="58716" y1="49592" x2="59021" y2="48914"/>
                        <a14:foregroundMark x1="61348" y1="30823" x2="51529" y2="28059"/>
                        <a14:foregroundMark x1="51529" y1="28059" x2="50459" y2="25285"/>
                        <a14:foregroundMark x1="38226" y1="51550" x2="44343" y2="56770"/>
                        <a14:foregroundMark x1="44343" y1="56770" x2="44343" y2="65416"/>
                        <a14:foregroundMark x1="44343" y1="65416" x2="48012" y2="73736"/>
                        <a14:foregroundMark x1="48012" y1="73736" x2="39755" y2="66721"/>
                        <a14:foregroundMark x1="39755" y1="66721" x2="37309" y2="56444"/>
                        <a14:foregroundMark x1="37309" y1="56444" x2="38685" y2="50408"/>
                        <a14:foregroundMark x1="65201" y1="26822" x2="65365" y2="26997"/>
                        <a14:foregroundMark x1="64679" y1="26264" x2="64833" y2="26429"/>
                        <a14:foregroundMark x1="87500" y1="68842" x2="93425" y2="99184"/>
                        <a14:foregroundMark x1="87309" y1="67863" x2="87341" y2="68026"/>
                        <a14:backgroundMark x1="34709" y1="35237" x2="37462" y2="43719"/>
                        <a14:backgroundMark x1="37462" y1="43719" x2="36086" y2="52365"/>
                        <a14:backgroundMark x1="36086" y1="52365" x2="26606" y2="58238"/>
                        <a14:backgroundMark x1="37920" y1="43393" x2="38532" y2="43883"/>
                        <a14:backgroundMark x1="38685" y1="44698" x2="39144" y2="43883"/>
                        <a14:backgroundMark x1="38685" y1="43556" x2="38073" y2="42904"/>
                        <a14:backgroundMark x1="64533" y1="26969" x2="64679" y2="35400"/>
                        <a14:backgroundMark x1="64679" y1="35400" x2="61162" y2="44209"/>
                        <a14:backgroundMark x1="61162" y1="44209" x2="63303" y2="52365"/>
                        <a14:backgroundMark x1="63303" y1="52365" x2="82722" y2="60848"/>
                        <a14:backgroundMark x1="60550" y1="44535" x2="61009" y2="45677"/>
                        <a14:backgroundMark x1="60550" y1="44861" x2="61468" y2="43393"/>
                        <a14:backgroundMark x1="53670" y1="6036" x2="60550" y2="10930"/>
                        <a14:backgroundMark x1="60550" y1="10930" x2="52446" y2="5546"/>
                        <a14:backgroundMark x1="52446" y1="5546" x2="55352" y2="7178"/>
                        <a14:backgroundMark x1="60245" y1="10767" x2="62538" y2="13051"/>
                        <a14:backgroundMark x1="35168" y1="13703" x2="34862" y2="14356"/>
                        <a14:backgroundMark x1="11774" y1="78793" x2="8716" y2="99837"/>
                        <a14:backgroundMark x1="64832" y1="26917" x2="65443" y2="25775"/>
                        <a14:backgroundMark x1="64985" y1="27896" x2="64985" y2="26101"/>
                        <a14:backgroundMark x1="65138" y1="27569" x2="65443" y2="27406"/>
                        <a14:backgroundMark x1="64526" y1="27243" x2="65596" y2="25775"/>
                        <a14:backgroundMark x1="65291" y1="27406" x2="65291" y2="26591"/>
                        <a14:backgroundMark x1="93227" y1="99228" x2="93272" y2="99511"/>
                        <a14:backgroundMark x1="60550" y1="44209" x2="61162" y2="43230"/>
                        <a14:backgroundMark x1="27982" y1="58564" x2="25382" y2="60685"/>
                        <a14:backgroundMark x1="82875" y1="61011" x2="84251" y2="61011"/>
                        <a14:backgroundMark x1="88838" y1="68026" x2="88838" y2="68842"/>
                        <a14:backgroundMark x1="35474" y1="14682" x2="33486" y2="19413"/>
                        <a14:backgroundMark x1="35015" y1="14192" x2="35015" y2="14192"/>
                        <a14:backgroundMark x1="35474" y1="14682" x2="35474" y2="14682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1" r="13095" b="23624"/>
          <a:stretch/>
        </p:blipFill>
        <p:spPr>
          <a:xfrm>
            <a:off x="214244" y="5487819"/>
            <a:ext cx="1186863" cy="1105733"/>
          </a:xfrm>
          <a:prstGeom prst="rect">
            <a:avLst/>
          </a:prstGeom>
        </p:spPr>
      </p:pic>
      <p:sp>
        <p:nvSpPr>
          <p:cNvPr id="13" name="제목 1">
            <a:extLst>
              <a:ext uri="{FF2B5EF4-FFF2-40B4-BE49-F238E27FC236}">
                <a16:creationId xmlns:a16="http://schemas.microsoft.com/office/drawing/2014/main" id="{9D5EF48D-E6FD-424D-792D-7A2D83ED9393}"/>
              </a:ext>
            </a:extLst>
          </p:cNvPr>
          <p:cNvSpPr txBox="1">
            <a:spLocks/>
          </p:cNvSpPr>
          <p:nvPr/>
        </p:nvSpPr>
        <p:spPr>
          <a:xfrm>
            <a:off x="1257745" y="6035412"/>
            <a:ext cx="4208989" cy="617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 latinLnBrk="0"/>
            <a:r>
              <a:rPr lang="ko-KR" altLang="en-US" sz="2800" b="1" dirty="0" err="1"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순복음소명교회</a:t>
            </a:r>
            <a:r>
              <a:rPr lang="ko-KR" altLang="en-US" sz="2800" b="1" dirty="0"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2800" b="1" spc="-15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양승원</a:t>
            </a:r>
            <a:r>
              <a:rPr lang="ko-KR" altLang="en-US" sz="3600" b="1" spc="-15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2800" b="1" spc="-15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목사</a:t>
            </a:r>
            <a:endParaRPr lang="ko-KR" altLang="en-US" sz="1400" b="1" spc="-15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pleSDGothicNeoB00" panose="02000503000000000000" pitchFamily="2" charset="-127"/>
              <a:ea typeface="AppleSDGothicNeoB00" panose="02000503000000000000" pitchFamily="2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47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9A30A-5A01-9F9F-BA33-F17AC6E9D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4765F116-06FC-B083-8378-8459F0CE920A}"/>
              </a:ext>
            </a:extLst>
          </p:cNvPr>
          <p:cNvSpPr/>
          <p:nvPr/>
        </p:nvSpPr>
        <p:spPr>
          <a:xfrm>
            <a:off x="727842" y="1817602"/>
            <a:ext cx="10869244" cy="3054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그러므로 함께 하늘의 부르심을 받은 거룩한 형제들아 우리가 믿는 도리의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   )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이시며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      )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이신 예수를 깊이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 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하라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히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3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장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endParaRPr lang="ko-KR" altLang="en-US" sz="4400" dirty="0">
              <a:highlight>
                <a:srgbClr val="FFFF00"/>
              </a:highlight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D166D0B7-79F3-446D-00DC-2382A7AE08F4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3CB00910-3398-9ED4-78BA-2D148D9EE6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59BD5CE3-31F4-8EC3-DE78-7EEEC8021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3B6980DF-33A0-9B8B-FE22-DB2FC4B5A6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13F7270D-B1A9-18F3-E8FE-E49D24EE0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5DE4FF26-241B-4CA1-43E8-4A00B9F06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82EA065B-E675-83F3-85A5-8F92FD6717DC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4" name="부제목 2">
            <a:extLst>
              <a:ext uri="{FF2B5EF4-FFF2-40B4-BE49-F238E27FC236}">
                <a16:creationId xmlns:a16="http://schemas.microsoft.com/office/drawing/2014/main" id="{BF662EB3-1F6C-1617-B7B1-B3F428920FAC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2025.10.19.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855073-8654-2800-E07C-5A8F314EC682}"/>
              </a:ext>
            </a:extLst>
          </p:cNvPr>
          <p:cNvSpPr txBox="1"/>
          <p:nvPr/>
        </p:nvSpPr>
        <p:spPr>
          <a:xfrm>
            <a:off x="743567" y="5681570"/>
            <a:ext cx="2016956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사도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A03F7E6B-5307-DBFC-4520-AE1D853E13F2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43FBAE04-CD61-E9FE-3EA8-3B68DBB48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3F09E2-1D0C-D515-5E54-A49F6A3FB59C}"/>
              </a:ext>
            </a:extLst>
          </p:cNvPr>
          <p:cNvSpPr txBox="1"/>
          <p:nvPr/>
        </p:nvSpPr>
        <p:spPr>
          <a:xfrm>
            <a:off x="2999086" y="5675766"/>
            <a:ext cx="3173113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대제사장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831C02-0B38-6DB3-6F20-A869A543C7AA}"/>
              </a:ext>
            </a:extLst>
          </p:cNvPr>
          <p:cNvSpPr txBox="1"/>
          <p:nvPr/>
        </p:nvSpPr>
        <p:spPr>
          <a:xfrm>
            <a:off x="6430854" y="5675766"/>
            <a:ext cx="2016956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생각</a:t>
            </a:r>
          </a:p>
        </p:txBody>
      </p:sp>
    </p:spTree>
    <p:extLst>
      <p:ext uri="{BB962C8B-B14F-4D97-AF65-F5344CB8AC3E}">
        <p14:creationId xmlns:p14="http://schemas.microsoft.com/office/powerpoint/2010/main" val="27363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12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6600" dirty="0">
                <a:solidFill>
                  <a:srgbClr val="FFFF00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</a:rPr>
              <a:t>나이아가라 폭포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8516" y="2280762"/>
            <a:ext cx="11574967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/>
              <a:t>노인들이 가장 좋아하는 폭포는 </a:t>
            </a:r>
            <a:r>
              <a:rPr lang="en-US" altLang="ko-KR" sz="5400" dirty="0"/>
              <a:t>?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4049065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6600" dirty="0">
                <a:solidFill>
                  <a:srgbClr val="FFFF00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</a:rPr>
              <a:t>노아의 방주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8516" y="2280762"/>
            <a:ext cx="11574967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/>
              <a:t>세계최초의 동물원은</a:t>
            </a:r>
            <a:r>
              <a:rPr lang="en-US" altLang="ko-KR" sz="5400" dirty="0"/>
              <a:t>?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443761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6600" dirty="0" err="1">
                <a:solidFill>
                  <a:srgbClr val="FFFF00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</a:rPr>
              <a:t>미리암</a:t>
            </a:r>
            <a:endParaRPr lang="ko-KR" altLang="en-US" sz="6600" dirty="0">
              <a:solidFill>
                <a:srgbClr val="FFFF00"/>
              </a:solidFill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8516" y="2280762"/>
            <a:ext cx="11574967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/>
              <a:t>시험만 보면 올백을 맞는 사람은</a:t>
            </a:r>
            <a:r>
              <a:rPr lang="en-US" altLang="ko-KR" sz="5400" dirty="0"/>
              <a:t>?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3502644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6600" dirty="0" err="1">
                <a:solidFill>
                  <a:srgbClr val="FFFF00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</a:rPr>
              <a:t>미리암</a:t>
            </a:r>
            <a:endParaRPr lang="ko-KR" altLang="en-US" sz="6600" dirty="0">
              <a:solidFill>
                <a:srgbClr val="FFFF00"/>
              </a:solidFill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8516" y="2280762"/>
            <a:ext cx="11574967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/>
              <a:t>최고의 </a:t>
            </a:r>
            <a:r>
              <a:rPr lang="ko-KR" altLang="en-US" sz="5400" dirty="0" err="1"/>
              <a:t>예언가는</a:t>
            </a:r>
            <a:r>
              <a:rPr lang="en-US" altLang="ko-KR" sz="5400" dirty="0"/>
              <a:t>?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7752731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6600" dirty="0">
                <a:solidFill>
                  <a:srgbClr val="FFFF00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</a:rPr>
              <a:t>2</a:t>
            </a:r>
            <a:r>
              <a:rPr lang="ko-KR" altLang="en-US" sz="6600" dirty="0">
                <a:solidFill>
                  <a:srgbClr val="FFFF00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</a:rPr>
              <a:t>개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8516" y="2280762"/>
            <a:ext cx="11574967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/>
              <a:t>신약과 구약은</a:t>
            </a:r>
            <a:r>
              <a:rPr lang="en-US" altLang="ko-KR" sz="5400" dirty="0"/>
              <a:t>66</a:t>
            </a:r>
            <a:r>
              <a:rPr lang="ko-KR" altLang="en-US" sz="5400" dirty="0"/>
              <a:t>권 성경은</a:t>
            </a:r>
            <a:r>
              <a:rPr lang="en-US" altLang="ko-KR" sz="5400" dirty="0"/>
              <a:t> </a:t>
            </a:r>
            <a:r>
              <a:rPr lang="ko-KR" altLang="en-US" sz="5400" dirty="0"/>
              <a:t>몇 자</a:t>
            </a:r>
            <a:r>
              <a:rPr lang="en-US" altLang="ko-KR" sz="5400" dirty="0"/>
              <a:t>?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6717120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6600" dirty="0">
                <a:solidFill>
                  <a:srgbClr val="FFFF00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삼손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8516" y="2280762"/>
            <a:ext cx="11574967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/>
              <a:t>손이 </a:t>
            </a:r>
            <a:r>
              <a:rPr lang="ko-KR" altLang="en-US" sz="5400" dirty="0" err="1"/>
              <a:t>세개인</a:t>
            </a:r>
            <a:r>
              <a:rPr lang="ko-KR" altLang="en-US" sz="5400" dirty="0"/>
              <a:t> 사람은</a:t>
            </a:r>
            <a:r>
              <a:rPr lang="en-US" altLang="ko-KR" sz="5400" dirty="0"/>
              <a:t>?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1518596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6600" dirty="0">
                <a:solidFill>
                  <a:srgbClr val="FFFF00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에베소서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8516" y="2280762"/>
            <a:ext cx="11574967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/>
              <a:t>임신하기를 원하는 </a:t>
            </a:r>
            <a:endParaRPr lang="en-US" altLang="ko-KR" sz="5400" dirty="0"/>
          </a:p>
          <a:p>
            <a:pPr algn="ctr"/>
            <a:r>
              <a:rPr lang="ko-KR" altLang="en-US" sz="5400" dirty="0"/>
              <a:t>사람이 좋아하는 성경은</a:t>
            </a:r>
            <a:r>
              <a:rPr lang="en-US" altLang="ko-KR" sz="5400" dirty="0"/>
              <a:t>?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9116557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6600" dirty="0">
                <a:solidFill>
                  <a:srgbClr val="FFFF00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입다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8516" y="2280762"/>
            <a:ext cx="11574967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/>
              <a:t>옷을 제일 잘 입는 사람은</a:t>
            </a:r>
            <a:r>
              <a:rPr lang="en-US" altLang="ko-KR" sz="5400" dirty="0"/>
              <a:t>?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40102781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6600" dirty="0" err="1">
                <a:solidFill>
                  <a:srgbClr val="FFFF00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아이성</a:t>
            </a:r>
            <a:endParaRPr lang="ko-KR" altLang="en-US" sz="6600" dirty="0">
              <a:solidFill>
                <a:srgbClr val="FFFF00"/>
              </a:solidFill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8516" y="2280762"/>
            <a:ext cx="11574967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/>
              <a:t>성경 속 가장 작은 성은</a:t>
            </a:r>
            <a:r>
              <a:rPr lang="en-US" altLang="ko-KR" sz="5400" dirty="0"/>
              <a:t>?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646792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6600" dirty="0">
                <a:solidFill>
                  <a:srgbClr val="FFFF00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신약 구약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8516" y="2280762"/>
            <a:ext cx="11574967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/>
            <a:r>
              <a:rPr lang="ko-KR" altLang="en-US" sz="5400" dirty="0"/>
              <a:t>세상 최고의 만병통치 약은</a:t>
            </a:r>
            <a:r>
              <a:rPr lang="en-US" altLang="ko-KR" sz="5400" dirty="0"/>
              <a:t>?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8568925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전두엽의 기능과 발달 : 네이버 블로그">
            <a:extLst>
              <a:ext uri="{FF2B5EF4-FFF2-40B4-BE49-F238E27FC236}">
                <a16:creationId xmlns:a16="http://schemas.microsoft.com/office/drawing/2014/main" id="{25592521-66F4-F15D-F65A-8DBFF2CDCE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9345" y="643467"/>
            <a:ext cx="9253310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7591F1A-9AC9-7CAB-0391-BE5D16F296BE}"/>
              </a:ext>
            </a:extLst>
          </p:cNvPr>
          <p:cNvSpPr/>
          <p:nvPr/>
        </p:nvSpPr>
        <p:spPr>
          <a:xfrm>
            <a:off x="2048256" y="2029968"/>
            <a:ext cx="1463040" cy="466344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1242B5E-20BD-B021-E677-BE9A7AECB87B}"/>
              </a:ext>
            </a:extLst>
          </p:cNvPr>
          <p:cNvSpPr/>
          <p:nvPr/>
        </p:nvSpPr>
        <p:spPr>
          <a:xfrm>
            <a:off x="8011531" y="643467"/>
            <a:ext cx="1818227" cy="466344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6904057A-0BF6-533A-5F8F-B0D641E545F8}"/>
              </a:ext>
            </a:extLst>
          </p:cNvPr>
          <p:cNvSpPr/>
          <p:nvPr/>
        </p:nvSpPr>
        <p:spPr>
          <a:xfrm>
            <a:off x="4523681" y="5649157"/>
            <a:ext cx="1463040" cy="466344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F060E17-3475-11F1-14BF-E6400DE1B56D}"/>
              </a:ext>
            </a:extLst>
          </p:cNvPr>
          <p:cNvSpPr/>
          <p:nvPr/>
        </p:nvSpPr>
        <p:spPr>
          <a:xfrm>
            <a:off x="9366145" y="2913140"/>
            <a:ext cx="1463040" cy="466344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467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고린도전서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ㄱㄹㄷㅈㅅ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774942"/>
            <a:ext cx="3829039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57716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마가복음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ㅁㄱㅂㅇ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774942"/>
            <a:ext cx="3829039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39470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로마서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ㄹㅁㅅ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774942"/>
            <a:ext cx="3829039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8262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갈라디아서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ㄱㄹㄷㅇㅅ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774942"/>
            <a:ext cx="3829039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18704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에베소서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ㅇㅂㅅㅅ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774942"/>
            <a:ext cx="3829039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80744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야고보서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ㅇㄱㅂㅅ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774942"/>
            <a:ext cx="3829039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7725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골로새서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ㄱㄹㅅㅅ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774942"/>
            <a:ext cx="3829039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353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빌레몬서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ㅂㄹㅁㅅ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774942"/>
            <a:ext cx="3829039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397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히브리서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ㅎㅂㄹㅅ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774942"/>
            <a:ext cx="3829039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8775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요한계시록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ㅇㅎㄱㅅㄹ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175924" y="774942"/>
            <a:ext cx="3829039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47040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033CBE8-FA31-94E8-C49F-3F47FF2F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6D21564-C2FF-2369-CB96-875FABB5C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0C0FA17-CD8F-DD84-3D6A-4F58C584A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13" y="2182374"/>
            <a:ext cx="10193173" cy="4334480"/>
          </a:xfrm>
          <a:prstGeom prst="rect">
            <a:avLst/>
          </a:prstGeom>
        </p:spPr>
      </p:pic>
      <p:pic>
        <p:nvPicPr>
          <p:cNvPr id="6146" name="Picture 2" descr="노화 막는 음식 토마토·블루베리·브로콜리·시금치 '피부미인' 도전해볼까">
            <a:extLst>
              <a:ext uri="{FF2B5EF4-FFF2-40B4-BE49-F238E27FC236}">
                <a16:creationId xmlns:a16="http://schemas.microsoft.com/office/drawing/2014/main" id="{92B7955A-19B9-A082-6E02-BB896312B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931" y="0"/>
            <a:ext cx="3245069" cy="272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국산 마늘이 세계 최고 항암식품! &lt; 푸드 &lt; 기사본문 - 마음건강 길">
            <a:extLst>
              <a:ext uri="{FF2B5EF4-FFF2-40B4-BE49-F238E27FC236}">
                <a16:creationId xmlns:a16="http://schemas.microsoft.com/office/drawing/2014/main" id="{B0D9E05A-8DB0-659A-82E0-74390AF64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552" y="86798"/>
            <a:ext cx="2134913" cy="142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제철 맞은 완두콩, 혈당 조절에 도움 &lt; 건강·생활 &lt; 기사본문 - 백세시대">
            <a:extLst>
              <a:ext uri="{FF2B5EF4-FFF2-40B4-BE49-F238E27FC236}">
                <a16:creationId xmlns:a16="http://schemas.microsoft.com/office/drawing/2014/main" id="{A1FA5BE7-174A-E546-D62B-ECFF20F1F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6798"/>
            <a:ext cx="3633952" cy="24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309B604-EAD9-C51F-E894-0FD72370A77B}"/>
              </a:ext>
            </a:extLst>
          </p:cNvPr>
          <p:cNvSpPr/>
          <p:nvPr/>
        </p:nvSpPr>
        <p:spPr>
          <a:xfrm>
            <a:off x="838199" y="3195827"/>
            <a:ext cx="1463040" cy="2981135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28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안드레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ㅇㄷㄹ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5335450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 인물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6811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베드로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ㅂㄷㄹ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5335450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 인물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779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야고보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ㅇㄱㅂ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5335450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 인물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75367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빌립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ㅂㄹ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5335450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 인물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32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바돌로매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ㅂㄷㄹㅁ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5335450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 인물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0586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니고데모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ㄴㄱㄷㅁ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5335450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 인물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76724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마리아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ㅁㄹㅇ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5335450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 인물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14615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막달라마리아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ㅁㄷㄹㅁㄹㅇ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5335450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 인물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7119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마르다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ㅁㄹㄷ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5335450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 인물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62210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삭개오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ㅅㄱㅇ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5335450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 인물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0044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A6F15D-5218-A44B-6B76-C5AC73DAD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D1E53EE-32AB-CC21-5666-622458678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13C942A-3D66-A72B-7627-131EC62BF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82" y="2428257"/>
            <a:ext cx="10650436" cy="4429743"/>
          </a:xfrm>
          <a:prstGeom prst="rect">
            <a:avLst/>
          </a:prstGeom>
        </p:spPr>
      </p:pic>
      <p:pic>
        <p:nvPicPr>
          <p:cNvPr id="7170" name="Picture 2" descr="TV 건강]내 몸 사용 설명서, 내 몸에 맞는 채소 고르는 법! 몸이 찬 사람은 상추대신 깻잎 먹어라! &lt; 기사 &lt; Food &lt;  기사본문 - 소믈리에타임즈">
            <a:extLst>
              <a:ext uri="{FF2B5EF4-FFF2-40B4-BE49-F238E27FC236}">
                <a16:creationId xmlns:a16="http://schemas.microsoft.com/office/drawing/2014/main" id="{92D44CE9-E9E3-A35C-2E03-692BE930A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571500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두부 샐러드 만들기/과일 샐러드/사과 드레싱/하루한끼/간단요리/자취요리/두부 요리/두부 아로니아 효능/Salad[수현집밥레시피]">
            <a:extLst>
              <a:ext uri="{FF2B5EF4-FFF2-40B4-BE49-F238E27FC236}">
                <a16:creationId xmlns:a16="http://schemas.microsoft.com/office/drawing/2014/main" id="{CA2532E9-9A9D-4032-DE8C-9AF509B81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08" y="0"/>
            <a:ext cx="3656416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아침에 후식으로 먹는 사과...혈중 콜레스테롤·혈관에 어떤 영향? - 코메디닷컴">
            <a:extLst>
              <a:ext uri="{FF2B5EF4-FFF2-40B4-BE49-F238E27FC236}">
                <a16:creationId xmlns:a16="http://schemas.microsoft.com/office/drawing/2014/main" id="{165CBB10-9E91-D8A1-39A2-DDD77E8145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FD7808D-2E87-31C6-CC74-E81DA63DE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251" y="-10094"/>
            <a:ext cx="2173014" cy="144971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EECAF617-343B-0BFF-A567-B3FA3319FDEC}"/>
              </a:ext>
            </a:extLst>
          </p:cNvPr>
          <p:cNvSpPr/>
          <p:nvPr/>
        </p:nvSpPr>
        <p:spPr>
          <a:xfrm>
            <a:off x="563879" y="3581400"/>
            <a:ext cx="1463040" cy="2981135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476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나사로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ㄴㅅㄹ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5335450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 인물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403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베들레헴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ㅂㄷㄹㅎ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5335450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 장소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13884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예루살렘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ㅇㄹㅅㄹ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5335450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 장소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41933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브엘세바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ㅂㅇㅅㅂ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5335450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 장소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3059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갈릴리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ㄱㄹㄹ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5335450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 장소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91401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사해바다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ㅅㅎㅂㄷ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5335450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 장소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7466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골란고원 </a:t>
            </a:r>
            <a:r>
              <a:rPr lang="en-US" altLang="ko-KR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/ </a:t>
            </a: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길리기아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ㄱㄹㄱㅇ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5335450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 장소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04562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나사렛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ㄴㅅㄹ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5335450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신약성경 장소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71554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다니엘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ㄷㄴㅇ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383177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구약성경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2118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예레미야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ㅇㄹㅁㅇ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383177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구약성경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4609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4097B-B376-4983-2570-59CBB19FA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2A61081F-A217-B17F-8203-D3618CFF87C6}"/>
              </a:ext>
            </a:extLst>
          </p:cNvPr>
          <p:cNvSpPr/>
          <p:nvPr/>
        </p:nvSpPr>
        <p:spPr>
          <a:xfrm>
            <a:off x="727842" y="1607290"/>
            <a:ext cx="10869244" cy="40703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37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명절 끝날 곧 큰 날에 예수께서 서서 외쳐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이르시되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누구든지 목마르거든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내게로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와서 마시라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38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나를 믿는 자는 성경에 이름과 같이 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 배에서 </a:t>
            </a:r>
            <a:r>
              <a:rPr lang="en-US" altLang="ko-KR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</a:t>
            </a:r>
            <a:r>
              <a:rPr lang="en-US" altLang="ko-KR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의 강이 흘러나오리라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31C29167-91FD-830F-C00F-6FF0F9A8BD44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F9AFABD-A4FD-D448-26F3-918FD08EC4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1FEA6563-B02B-AE59-55DF-417792FBD3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79585E8C-D2DA-016E-738E-C9C92526CA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9CC081E6-414F-0970-28AF-9D48D38B9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E11F526B-B104-9C8B-93A7-38A832FD9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F3320C94-6A69-05C3-22FA-A0DA2B3C180D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4" name="부제목 2">
            <a:extLst>
              <a:ext uri="{FF2B5EF4-FFF2-40B4-BE49-F238E27FC236}">
                <a16:creationId xmlns:a16="http://schemas.microsoft.com/office/drawing/2014/main" id="{845F2E16-03D2-39E5-7D3A-C8B99B13C657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2025.10.12.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9A60D1-D6B0-F769-7B2F-D738BAA2BEB7}"/>
              </a:ext>
            </a:extLst>
          </p:cNvPr>
          <p:cNvSpPr txBox="1"/>
          <p:nvPr/>
        </p:nvSpPr>
        <p:spPr>
          <a:xfrm>
            <a:off x="743567" y="5681570"/>
            <a:ext cx="2016956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생수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8E3C06AA-F9A1-44C2-E49D-15D993A85A0D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68A2728D-DB94-3236-551C-C71A451B0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호세아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ㅎㅅㅇ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383177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구약성경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64779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느헤미야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ㄴㅎㅁㅇ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383177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구약성경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78128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사무엘 </a:t>
            </a:r>
            <a:r>
              <a:rPr lang="en-US" altLang="ko-KR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/ </a:t>
            </a: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시므온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ㅅㅁㅇ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533545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구약성경 인물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84528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히스기야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 err="1">
                <a:latin typeface="HY견고딕" pitchFamily="18" charset="-127"/>
                <a:ea typeface="HY견고딕" pitchFamily="18" charset="-127"/>
              </a:rPr>
              <a:t>ㅎㅅㄱㅇ</a:t>
            </a:r>
            <a:endParaRPr lang="en-US" altLang="ko-KR" sz="54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6391"/>
            <a:ext cx="411625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유다 왕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784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창세기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958741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낱말을 보고 연상되는 성경은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?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4000" b="1" dirty="0">
                <a:latin typeface="HY견고딕" pitchFamily="18" charset="-127"/>
                <a:ea typeface="HY견고딕" pitchFamily="18" charset="-127"/>
              </a:rPr>
              <a:t>아담</a:t>
            </a:r>
            <a:r>
              <a:rPr lang="en-US" altLang="ko-KR" sz="4000" b="1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4000" b="1" dirty="0">
                <a:latin typeface="HY견고딕" pitchFamily="18" charset="-127"/>
                <a:ea typeface="HY견고딕" pitchFamily="18" charset="-127"/>
              </a:rPr>
              <a:t>노아</a:t>
            </a:r>
            <a:r>
              <a:rPr lang="en-US" altLang="ko-KR" sz="4000" b="1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4000" b="1" dirty="0">
                <a:latin typeface="HY견고딕" pitchFamily="18" charset="-127"/>
                <a:ea typeface="HY견고딕" pitchFamily="18" charset="-127"/>
              </a:rPr>
              <a:t>아브라함</a:t>
            </a:r>
            <a:r>
              <a:rPr lang="en-US" altLang="ko-KR" sz="4000" b="1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4000" b="1" dirty="0">
                <a:latin typeface="HY견고딕" pitchFamily="18" charset="-127"/>
                <a:ea typeface="HY견고딕" pitchFamily="18" charset="-127"/>
              </a:rPr>
              <a:t>야곱</a:t>
            </a:r>
            <a:r>
              <a:rPr lang="en-US" altLang="ko-KR" sz="4000" b="1" dirty="0">
                <a:latin typeface="HY견고딕" pitchFamily="18" charset="-127"/>
                <a:ea typeface="HY견고딕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98243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50AC066-3703-4E8D-ABA8-B6007A55F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65D3D6B-5BD9-4283-A3B9-467FA6031B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C271D1A-757C-4613-92AC-41626E81EEE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F115B12-8918-4F06-8732-E2375CA4A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E7B66E0-14C8-4778-B4FE-092B4EF7ACD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0F19E2-F7D1-4129-91F9-A30A1848A67A}"/>
              </a:ext>
            </a:extLst>
          </p:cNvPr>
          <p:cNvSpPr txBox="1"/>
          <p:nvPr/>
        </p:nvSpPr>
        <p:spPr>
          <a:xfrm>
            <a:off x="666299" y="2333166"/>
            <a:ext cx="11064784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4000" dirty="0"/>
              <a:t>하나님이 첫째 날에 창조하신 것은 무엇인가요</a:t>
            </a:r>
            <a:r>
              <a:rPr lang="en-US" altLang="ko-KR" sz="4000" dirty="0"/>
              <a:t>?</a:t>
            </a:r>
            <a:endParaRPr lang="en-US" altLang="ko-KR" sz="4000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EE4B06-7B4D-445A-8C14-37A3ABDF0F50}"/>
              </a:ext>
            </a:extLst>
          </p:cNvPr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b="1" dirty="0">
                <a:solidFill>
                  <a:schemeClr val="bg1"/>
                </a:solidFill>
              </a:rPr>
              <a:t>빛</a:t>
            </a:r>
            <a:endParaRPr lang="ko-KR" altLang="en-US" sz="54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F3ADF7C5-F6D8-4564-AE29-08F3E19A535F}"/>
              </a:ext>
            </a:extLst>
          </p:cNvPr>
          <p:cNvGrpSpPr/>
          <p:nvPr/>
        </p:nvGrpSpPr>
        <p:grpSpPr>
          <a:xfrm>
            <a:off x="913774" y="720261"/>
            <a:ext cx="4116250" cy="1127551"/>
            <a:chOff x="773441" y="846391"/>
            <a:chExt cx="10460615" cy="1127551"/>
          </a:xfrm>
        </p:grpSpPr>
        <p:grpSp>
          <p:nvGrpSpPr>
            <p:cNvPr id="10" name="Group 36">
              <a:extLst>
                <a:ext uri="{FF2B5EF4-FFF2-40B4-BE49-F238E27FC236}">
                  <a16:creationId xmlns:a16="http://schemas.microsoft.com/office/drawing/2014/main" id="{F75311AF-E231-44B2-AE2C-DB04384FC1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2" name="AutoShape 6">
                <a:extLst>
                  <a:ext uri="{FF2B5EF4-FFF2-40B4-BE49-F238E27FC236}">
                    <a16:creationId xmlns:a16="http://schemas.microsoft.com/office/drawing/2014/main" id="{736A8D7D-8FAD-43DD-A685-17533E48AC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3" name="AutoShape 7">
                <a:extLst>
                  <a:ext uri="{FF2B5EF4-FFF2-40B4-BE49-F238E27FC236}">
                    <a16:creationId xmlns:a16="http://schemas.microsoft.com/office/drawing/2014/main" id="{4378A53F-155C-461E-A4C0-FEB4E8AD7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4" name="Oval 8">
                <a:extLst>
                  <a:ext uri="{FF2B5EF4-FFF2-40B4-BE49-F238E27FC236}">
                    <a16:creationId xmlns:a16="http://schemas.microsoft.com/office/drawing/2014/main" id="{23CB34ED-FFDE-4CB9-B897-09A2CC1E6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5" name="Oval 9">
                <a:extLst>
                  <a:ext uri="{FF2B5EF4-FFF2-40B4-BE49-F238E27FC236}">
                    <a16:creationId xmlns:a16="http://schemas.microsoft.com/office/drawing/2014/main" id="{065CC453-7824-47FE-AE66-27034134B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1348E058-8E4B-4E40-AA2D-01D0E211F990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창세기 퀴즈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033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50AC066-3703-4E8D-ABA8-B6007A55F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65D3D6B-5BD9-4283-A3B9-467FA6031B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C271D1A-757C-4613-92AC-41626E81EEE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F115B12-8918-4F06-8732-E2375CA4A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E7B66E0-14C8-4778-B4FE-092B4EF7ACD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0F19E2-F7D1-4129-91F9-A30A1848A67A}"/>
              </a:ext>
            </a:extLst>
          </p:cNvPr>
          <p:cNvSpPr txBox="1"/>
          <p:nvPr/>
        </p:nvSpPr>
        <p:spPr>
          <a:xfrm>
            <a:off x="666299" y="2333166"/>
            <a:ext cx="11064784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4000" dirty="0"/>
              <a:t>하나님이 인간을 창조하실 때 사용한 재료는 무엇인가요</a:t>
            </a:r>
            <a:r>
              <a:rPr lang="en-US" altLang="ko-KR" sz="4000" dirty="0"/>
              <a:t>?</a:t>
            </a:r>
            <a:endParaRPr lang="en-US" altLang="ko-KR" sz="4000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EE4B06-7B4D-445A-8C14-37A3ABDF0F50}"/>
              </a:ext>
            </a:extLst>
          </p:cNvPr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흙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F3ADF7C5-F6D8-4564-AE29-08F3E19A535F}"/>
              </a:ext>
            </a:extLst>
          </p:cNvPr>
          <p:cNvGrpSpPr/>
          <p:nvPr/>
        </p:nvGrpSpPr>
        <p:grpSpPr>
          <a:xfrm>
            <a:off x="913774" y="720261"/>
            <a:ext cx="4116250" cy="1127551"/>
            <a:chOff x="773441" y="846391"/>
            <a:chExt cx="10460615" cy="1127551"/>
          </a:xfrm>
        </p:grpSpPr>
        <p:grpSp>
          <p:nvGrpSpPr>
            <p:cNvPr id="10" name="Group 36">
              <a:extLst>
                <a:ext uri="{FF2B5EF4-FFF2-40B4-BE49-F238E27FC236}">
                  <a16:creationId xmlns:a16="http://schemas.microsoft.com/office/drawing/2014/main" id="{F75311AF-E231-44B2-AE2C-DB04384FC1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2" name="AutoShape 6">
                <a:extLst>
                  <a:ext uri="{FF2B5EF4-FFF2-40B4-BE49-F238E27FC236}">
                    <a16:creationId xmlns:a16="http://schemas.microsoft.com/office/drawing/2014/main" id="{736A8D7D-8FAD-43DD-A685-17533E48AC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3" name="AutoShape 7">
                <a:extLst>
                  <a:ext uri="{FF2B5EF4-FFF2-40B4-BE49-F238E27FC236}">
                    <a16:creationId xmlns:a16="http://schemas.microsoft.com/office/drawing/2014/main" id="{4378A53F-155C-461E-A4C0-FEB4E8AD7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4" name="Oval 8">
                <a:extLst>
                  <a:ext uri="{FF2B5EF4-FFF2-40B4-BE49-F238E27FC236}">
                    <a16:creationId xmlns:a16="http://schemas.microsoft.com/office/drawing/2014/main" id="{23CB34ED-FFDE-4CB9-B897-09A2CC1E6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5" name="Oval 9">
                <a:extLst>
                  <a:ext uri="{FF2B5EF4-FFF2-40B4-BE49-F238E27FC236}">
                    <a16:creationId xmlns:a16="http://schemas.microsoft.com/office/drawing/2014/main" id="{065CC453-7824-47FE-AE66-27034134B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1348E058-8E4B-4E40-AA2D-01D0E211F990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창세기 퀴즈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50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아차산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598090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넌센스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4000" dirty="0">
                <a:latin typeface="HY견고딕" pitchFamily="18" charset="-127"/>
                <a:ea typeface="HY견고딕" pitchFamily="18" charset="-127"/>
              </a:rPr>
              <a:t>성경에 나오는 산 중에서</a:t>
            </a:r>
            <a:endParaRPr lang="en-US" altLang="ko-KR" sz="4000" dirty="0">
              <a:latin typeface="HY견고딕" pitchFamily="18" charset="-127"/>
              <a:ea typeface="HY견고딕" pitchFamily="18" charset="-127"/>
            </a:endParaRPr>
          </a:p>
          <a:p>
            <a:pPr algn="ctr">
              <a:defRPr/>
            </a:pPr>
            <a:r>
              <a:rPr lang="ko-KR" altLang="en-US" sz="4000" dirty="0">
                <a:latin typeface="HY견고딕" pitchFamily="18" charset="-127"/>
                <a:ea typeface="HY견고딕" pitchFamily="18" charset="-127"/>
              </a:rPr>
              <a:t>하나님이 실수로 만든 산은</a:t>
            </a:r>
            <a:r>
              <a:rPr lang="en-US" altLang="ko-KR" sz="4000" dirty="0">
                <a:latin typeface="HY견고딕" pitchFamily="18" charset="-127"/>
                <a:ea typeface="HY견고딕" pitchFamily="18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57943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노아</a:t>
            </a:r>
            <a:r>
              <a:rPr lang="en-US" altLang="ko-KR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무지개언약</a:t>
            </a:r>
            <a:r>
              <a:rPr lang="en-US" altLang="ko-KR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4311322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인물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4400" dirty="0">
                <a:latin typeface="HY견고딕" pitchFamily="18" charset="-127"/>
                <a:ea typeface="HY견고딕" pitchFamily="18" charset="-127"/>
              </a:rPr>
              <a:t>하나님이 최초로 언약을 </a:t>
            </a:r>
            <a:endParaRPr lang="en-US" altLang="ko-KR" sz="4400" dirty="0">
              <a:latin typeface="HY견고딕" pitchFamily="18" charset="-127"/>
              <a:ea typeface="HY견고딕" pitchFamily="18" charset="-127"/>
            </a:endParaRPr>
          </a:p>
          <a:p>
            <a:pPr algn="ctr">
              <a:defRPr/>
            </a:pPr>
            <a:r>
              <a:rPr lang="ko-KR" altLang="en-US" sz="4400" dirty="0">
                <a:latin typeface="HY견고딕" pitchFamily="18" charset="-127"/>
                <a:ea typeface="HY견고딕" pitchFamily="18" charset="-127"/>
              </a:rPr>
              <a:t>맺은 사람은 누구인가</a:t>
            </a:r>
            <a:r>
              <a:rPr lang="en-US" altLang="ko-KR" sz="4400" dirty="0">
                <a:latin typeface="HY견고딕" pitchFamily="18" charset="-127"/>
                <a:ea typeface="HY견고딕" pitchFamily="18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504618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유월절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4311322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절기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4400" dirty="0" err="1">
                <a:latin typeface="HY견고딕" pitchFamily="18" charset="-127"/>
                <a:ea typeface="HY견고딕" pitchFamily="18" charset="-127"/>
              </a:rPr>
              <a:t>애굽의</a:t>
            </a:r>
            <a:r>
              <a:rPr lang="ko-KR" altLang="en-US" sz="4400" dirty="0">
                <a:latin typeface="HY견고딕" pitchFamily="18" charset="-127"/>
                <a:ea typeface="HY견고딕" pitchFamily="18" charset="-127"/>
              </a:rPr>
              <a:t> 종살이에서 해방된 날을</a:t>
            </a:r>
            <a:endParaRPr lang="en-US" altLang="ko-KR" sz="4400" dirty="0">
              <a:latin typeface="HY견고딕" pitchFamily="18" charset="-127"/>
              <a:ea typeface="HY견고딕" pitchFamily="18" charset="-127"/>
            </a:endParaRPr>
          </a:p>
          <a:p>
            <a:pPr algn="ctr">
              <a:defRPr/>
            </a:pPr>
            <a:r>
              <a:rPr lang="ko-KR" altLang="en-US" sz="4400" dirty="0">
                <a:latin typeface="HY견고딕" pitchFamily="18" charset="-127"/>
                <a:ea typeface="HY견고딕" pitchFamily="18" charset="-127"/>
              </a:rPr>
              <a:t>기념하여 지키는 이스라엘 절기</a:t>
            </a:r>
            <a:endParaRPr lang="en-US" altLang="ko-KR" sz="44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61623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9E965-5B9B-4001-B488-44C321C9A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6A31FF7C-BC65-9C5F-4AA8-24D8E8436CA1}"/>
              </a:ext>
            </a:extLst>
          </p:cNvPr>
          <p:cNvSpPr/>
          <p:nvPr/>
        </p:nvSpPr>
        <p:spPr>
          <a:xfrm>
            <a:off x="727842" y="1607290"/>
            <a:ext cx="10869244" cy="3054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신명기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16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장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13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절 너희 타작 마당과 포도주 틀의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거두어 들인 후에 </a:t>
            </a:r>
            <a:r>
              <a:rPr lang="en-US" altLang="ko-KR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  )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동안 </a:t>
            </a:r>
            <a:r>
              <a:rPr lang="en-US" altLang="ko-KR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 </a:t>
            </a:r>
            <a:r>
              <a:rPr lang="en-US" altLang="ko-KR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지킬 것이요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35C0A55-0BF1-52DD-892A-A8EF7EAB8F04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A3D04F19-944F-E352-D9D8-05776C86AD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2DFA56A0-9AE4-2E1F-B608-2239ED525B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A9C5519D-92E6-1600-7033-108533949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CF6C08E0-CD5E-7010-E1E6-01DF6049E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2061AE35-6B23-F297-2BCA-E979D0F3B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D52F22-F9F9-AA5C-9782-B15135B020B1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4" name="부제목 2">
            <a:extLst>
              <a:ext uri="{FF2B5EF4-FFF2-40B4-BE49-F238E27FC236}">
                <a16:creationId xmlns:a16="http://schemas.microsoft.com/office/drawing/2014/main" id="{AEE28B83-1B33-EC2C-E9C4-93F6980BF5B3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2025.10.05.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53C804-4BD5-1DF1-438E-8D578EC678DC}"/>
              </a:ext>
            </a:extLst>
          </p:cNvPr>
          <p:cNvSpPr txBox="1"/>
          <p:nvPr/>
        </p:nvSpPr>
        <p:spPr>
          <a:xfrm>
            <a:off x="2931463" y="5078067"/>
            <a:ext cx="1878044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이레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DBFCD9-A113-3964-61AB-CE9114EC8729}"/>
              </a:ext>
            </a:extLst>
          </p:cNvPr>
          <p:cNvSpPr txBox="1"/>
          <p:nvPr/>
        </p:nvSpPr>
        <p:spPr>
          <a:xfrm>
            <a:off x="743567" y="5078066"/>
            <a:ext cx="2016956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소출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1843E59E-8147-1BDC-D5A1-C504B708184E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08FB6F40-4BBC-D7C5-F8CA-48A2A89BD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1075F7-14C0-9548-DA41-5D73CED443CD}"/>
              </a:ext>
            </a:extLst>
          </p:cNvPr>
          <p:cNvSpPr txBox="1"/>
          <p:nvPr/>
        </p:nvSpPr>
        <p:spPr>
          <a:xfrm>
            <a:off x="5002014" y="5087218"/>
            <a:ext cx="2678945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초막절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7940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" grpId="0" animBg="1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열려라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5865802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 sz="2000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448799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다음 낱말의 뜻은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?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latin typeface="HY견고딕" pitchFamily="18" charset="-127"/>
                <a:ea typeface="HY견고딕" pitchFamily="18" charset="-127"/>
              </a:rPr>
              <a:t>에바다</a:t>
            </a:r>
            <a:endParaRPr lang="en-US" altLang="ko-KR" sz="54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9243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일어나라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5865802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 sz="2000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448799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다음 낱말의 뜻은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?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latin typeface="HY견고딕" pitchFamily="18" charset="-127"/>
                <a:ea typeface="HY견고딕" pitchFamily="18" charset="-127"/>
              </a:rPr>
              <a:t>달리다굼</a:t>
            </a:r>
            <a:endParaRPr lang="en-US" altLang="ko-KR" sz="54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193939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114032" y="4554630"/>
            <a:ext cx="308951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빌라도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5865802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 sz="2000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448799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연상되는 인물은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?</a:t>
              </a:r>
            </a:p>
          </p:txBody>
        </p:sp>
      </p:grpSp>
      <p:pic>
        <p:nvPicPr>
          <p:cNvPr id="12" name="그림 11" descr="22.jp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3"/>
          <a:stretch/>
        </p:blipFill>
        <p:spPr bwMode="auto">
          <a:xfrm>
            <a:off x="4110466" y="1980284"/>
            <a:ext cx="3173645" cy="269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52" y="1908394"/>
            <a:ext cx="3536392" cy="33951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87039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6096" y="898064"/>
            <a:ext cx="308951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메뚜기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5865802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 sz="2000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448799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생각나는 것은</a:t>
              </a:r>
              <a:r>
                <a:rPr lang="en-US" altLang="ko-KR" sz="4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?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4" name="사각형: 둥근 모서리 3"/>
          <p:cNvSpPr/>
          <p:nvPr/>
        </p:nvSpPr>
        <p:spPr>
          <a:xfrm>
            <a:off x="1732074" y="3175213"/>
            <a:ext cx="3370278" cy="1031027"/>
          </a:xfrm>
          <a:prstGeom prst="roundRect">
            <a:avLst/>
          </a:prstGeom>
          <a:solidFill>
            <a:srgbClr val="0070C0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altLang="ko-KR" sz="3600" dirty="0">
                <a:latin typeface="HY견고딕" pitchFamily="18" charset="-127"/>
                <a:ea typeface="HY견고딕" pitchFamily="18" charset="-127"/>
              </a:rPr>
              <a:t>10</a:t>
            </a:r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가지 재앙</a:t>
            </a:r>
          </a:p>
        </p:txBody>
      </p:sp>
      <p:sp>
        <p:nvSpPr>
          <p:cNvPr id="15" name="사각형: 둥근 모서리 3"/>
          <p:cNvSpPr/>
          <p:nvPr/>
        </p:nvSpPr>
        <p:spPr>
          <a:xfrm>
            <a:off x="5405748" y="3175213"/>
            <a:ext cx="3609042" cy="1031027"/>
          </a:xfrm>
          <a:prstGeom prst="roundRect">
            <a:avLst/>
          </a:prstGeom>
          <a:solidFill>
            <a:srgbClr val="0070C0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ko-KR" altLang="en-US" sz="4000" dirty="0">
                <a:latin typeface="HY견고딕" pitchFamily="18" charset="-127"/>
                <a:ea typeface="HY견고딕" pitchFamily="18" charset="-127"/>
              </a:rPr>
              <a:t>세례 요한</a:t>
            </a:r>
          </a:p>
        </p:txBody>
      </p:sp>
      <p:sp>
        <p:nvSpPr>
          <p:cNvPr id="22" name="사각형: 둥근 모서리 3"/>
          <p:cNvSpPr/>
          <p:nvPr/>
        </p:nvSpPr>
        <p:spPr>
          <a:xfrm>
            <a:off x="1732074" y="4364697"/>
            <a:ext cx="3370278" cy="1011975"/>
          </a:xfrm>
          <a:prstGeom prst="roundRect">
            <a:avLst/>
          </a:prstGeom>
          <a:solidFill>
            <a:srgbClr val="0070C0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ko-KR" altLang="en-US" sz="4000">
                <a:latin typeface="HY견고딕" pitchFamily="18" charset="-127"/>
                <a:ea typeface="HY견고딕" pitchFamily="18" charset="-127"/>
              </a:rPr>
              <a:t>곤충</a:t>
            </a:r>
            <a:endParaRPr lang="ko-KR" altLang="en-US" sz="4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4" name="사각형: 둥근 모서리 3"/>
          <p:cNvSpPr/>
          <p:nvPr/>
        </p:nvSpPr>
        <p:spPr>
          <a:xfrm>
            <a:off x="5405748" y="4364697"/>
            <a:ext cx="3609042" cy="1011975"/>
          </a:xfrm>
          <a:prstGeom prst="roundRect">
            <a:avLst/>
          </a:prstGeom>
          <a:solidFill>
            <a:srgbClr val="0070C0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ko-KR" altLang="en-US" sz="4000" dirty="0">
                <a:latin typeface="HY견고딕" pitchFamily="18" charset="-127"/>
                <a:ea typeface="HY견고딕" pitchFamily="18" charset="-127"/>
              </a:rPr>
              <a:t>유재석</a:t>
            </a:r>
          </a:p>
        </p:txBody>
      </p:sp>
    </p:spTree>
    <p:extLst>
      <p:ext uri="{BB962C8B-B14F-4D97-AF65-F5344CB8AC3E}">
        <p14:creationId xmlns:p14="http://schemas.microsoft.com/office/powerpoint/2010/main" val="8684903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무화과나무 잎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5865802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 sz="2000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448799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무엇인가요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?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lvl="0" algn="ctr" defTabSz="914400" fontAlgn="base" latinLnBrk="1">
              <a:defRPr/>
            </a:pPr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아담과 하와는 선악과를 먹은 후</a:t>
            </a:r>
            <a:endParaRPr lang="en-US" altLang="ko-KR" sz="3600" dirty="0">
              <a:latin typeface="HY견고딕" pitchFamily="18" charset="-127"/>
              <a:ea typeface="HY견고딕" pitchFamily="18" charset="-127"/>
            </a:endParaRPr>
          </a:p>
          <a:p>
            <a:pPr lvl="0" algn="ctr" defTabSz="914400" fontAlgn="base" latinLnBrk="1">
              <a:defRPr/>
            </a:pPr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무엇으로 치마를 만들어 입었습니까</a:t>
            </a:r>
            <a:r>
              <a:rPr lang="en-US" altLang="ko-KR" sz="3600" dirty="0">
                <a:latin typeface="HY견고딕" pitchFamily="18" charset="-127"/>
                <a:ea typeface="HY견고딕" pitchFamily="18" charset="-127"/>
              </a:rPr>
              <a:t>?</a:t>
            </a:r>
            <a:endParaRPr lang="ko-KR" altLang="en-US" sz="36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55345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스데반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724471"/>
            <a:ext cx="3752978" cy="1127551"/>
            <a:chOff x="773441" y="846391"/>
            <a:chExt cx="10460615" cy="1127551"/>
          </a:xfrm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17000">
                    <a:srgbClr val="21D6E0"/>
                  </a:gs>
                  <a:gs pos="75000">
                    <a:srgbClr val="00B0F0"/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 sz="2000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88000"/>
                    </a:schemeClr>
                  </a:gs>
                  <a:gs pos="100000">
                    <a:schemeClr val="bg1">
                      <a:gamma/>
                      <a:shade val="45490"/>
                      <a:invGamma/>
                      <a:alpha val="0"/>
                    </a:schemeClr>
                  </a:gs>
                </a:gsLst>
                <a:lin ang="5400000" scaled="1"/>
              </a:gradFill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0" name="Oval 8"/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21" name="Oval 9"/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82001"/>
                    </a:schemeClr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448799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인물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lvl="0" algn="ctr" defTabSz="914400" fontAlgn="base" latinLnBrk="1">
              <a:defRPr/>
            </a:pPr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오순절 이후에 처음으로 </a:t>
            </a:r>
            <a:endParaRPr lang="en-US" altLang="ko-KR" sz="3600" dirty="0">
              <a:latin typeface="HY견고딕" pitchFamily="18" charset="-127"/>
              <a:ea typeface="HY견고딕" pitchFamily="18" charset="-127"/>
            </a:endParaRPr>
          </a:p>
          <a:p>
            <a:pPr lvl="0" algn="ctr" defTabSz="914400" fontAlgn="base" latinLnBrk="1">
              <a:defRPr/>
            </a:pPr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순교했던 인물은 누구인가요</a:t>
            </a:r>
          </a:p>
        </p:txBody>
      </p:sp>
    </p:spTree>
    <p:extLst>
      <p:ext uri="{BB962C8B-B14F-4D97-AF65-F5344CB8AC3E}">
        <p14:creationId xmlns:p14="http://schemas.microsoft.com/office/powerpoint/2010/main" val="2963709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일곱째날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1690"/>
            <a:ext cx="4378847" cy="1010330"/>
            <a:chOff x="773441" y="963610"/>
            <a:chExt cx="10460615" cy="1010330"/>
          </a:xfrm>
          <a:solidFill>
            <a:srgbClr val="7030A0"/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 sz="2000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448799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48230" y="2206169"/>
            <a:ext cx="9311410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하나님께서 천지 창조를 마치시고 안식하신 날은 몇 번째 날인가요</a:t>
            </a:r>
            <a:r>
              <a:rPr lang="en-US" altLang="ko-KR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?</a:t>
            </a:r>
            <a:endParaRPr lang="ko-KR" altLang="en-US" sz="4000" dirty="0">
              <a:latin typeface="CookieRun Bold" panose="020B0600000101010101" pitchFamily="50" charset="-127"/>
              <a:ea typeface="CookieRun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1936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554630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선악을 </a:t>
            </a: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알게하는</a:t>
            </a: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나무 열매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1690"/>
            <a:ext cx="4378847" cy="1010330"/>
            <a:chOff x="773441" y="963610"/>
            <a:chExt cx="10460615" cy="1010330"/>
          </a:xfrm>
          <a:solidFill>
            <a:srgbClr val="7030A0"/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 sz="2000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448799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6154" y="2206169"/>
            <a:ext cx="10914184" cy="18451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36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하나님은 에덴동산에서 이것 만은 먹지 말라고 하셨는데</a:t>
            </a:r>
            <a:r>
              <a:rPr lang="en-US" altLang="ko-KR" sz="36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, </a:t>
            </a:r>
            <a:r>
              <a:rPr lang="ko-KR" altLang="en-US" sz="36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뱀이 여자를 유혹하여 먹게 한 이것은 무엇인가요</a:t>
            </a:r>
            <a:r>
              <a:rPr lang="en-US" altLang="ko-KR" sz="36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?</a:t>
            </a:r>
            <a:endParaRPr lang="ko-KR" altLang="en-US" sz="3600" dirty="0">
              <a:latin typeface="CookieRun Bold" panose="020B0600000101010101" pitchFamily="50" charset="-127"/>
              <a:ea typeface="CookieRun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34246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785819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노아의 대홍수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1690"/>
            <a:ext cx="4378847" cy="1010330"/>
            <a:chOff x="773441" y="963610"/>
            <a:chExt cx="10460615" cy="1010330"/>
          </a:xfrm>
          <a:solidFill>
            <a:srgbClr val="7030A0"/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 sz="2000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448799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6154" y="2013901"/>
            <a:ext cx="10914184" cy="252327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36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하나님께서 천지 창조 후</a:t>
            </a:r>
            <a:r>
              <a:rPr lang="en-US" altLang="ko-KR" sz="36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, </a:t>
            </a:r>
            <a:r>
              <a:rPr lang="ko-KR" altLang="en-US" sz="36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사람의 죄악이 세상에 가득하고 사람들 마음이 악함을 보시고 한탄하사</a:t>
            </a:r>
            <a:r>
              <a:rPr lang="en-US" altLang="ko-KR" sz="36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, </a:t>
            </a:r>
            <a:r>
              <a:rPr lang="ko-KR" altLang="en-US" sz="36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사람과 짐승과 기는 것과 새까지 지면에서 </a:t>
            </a:r>
            <a:r>
              <a:rPr lang="ko-KR" altLang="en-US" sz="3600" dirty="0" err="1">
                <a:latin typeface="CookieRun Bold" panose="020B0600000101010101" pitchFamily="50" charset="-127"/>
                <a:ea typeface="CookieRun Bold" panose="020B0600000101010101" pitchFamily="50" charset="-127"/>
              </a:rPr>
              <a:t>쓸어버리신</a:t>
            </a:r>
            <a:r>
              <a:rPr lang="ko-KR" altLang="en-US" sz="36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 방법은 무엇인가요</a:t>
            </a:r>
            <a:r>
              <a:rPr lang="en-US" altLang="ko-KR" sz="36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9800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785819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바벨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1690"/>
            <a:ext cx="4378847" cy="1010330"/>
            <a:chOff x="773441" y="963610"/>
            <a:chExt cx="10460615" cy="1010330"/>
          </a:xfrm>
          <a:solidFill>
            <a:srgbClr val="7030A0"/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 sz="2000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448799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6154" y="2013901"/>
            <a:ext cx="10914184" cy="252327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32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태초에 온 땅의 언어가 </a:t>
            </a:r>
            <a:r>
              <a:rPr lang="ko-KR" altLang="en-US" sz="3200" dirty="0" err="1">
                <a:latin typeface="CookieRun Bold" panose="020B0600000101010101" pitchFamily="50" charset="-127"/>
                <a:ea typeface="CookieRun Bold" panose="020B0600000101010101" pitchFamily="50" charset="-127"/>
              </a:rPr>
              <a:t>하나이었지만</a:t>
            </a:r>
            <a:r>
              <a:rPr lang="ko-KR" altLang="en-US" sz="32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 사람들의 교만으로 성읍과 탑을 쌓아 하늘에 닿게 </a:t>
            </a:r>
            <a:r>
              <a:rPr lang="ko-KR" altLang="en-US" sz="3200" dirty="0" err="1">
                <a:latin typeface="CookieRun Bold" panose="020B0600000101010101" pitchFamily="50" charset="-127"/>
                <a:ea typeface="CookieRun Bold" panose="020B0600000101010101" pitchFamily="50" charset="-127"/>
              </a:rPr>
              <a:t>하려다가</a:t>
            </a:r>
            <a:r>
              <a:rPr lang="en-US" altLang="ko-KR" sz="32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, </a:t>
            </a:r>
            <a:r>
              <a:rPr lang="ko-KR" altLang="en-US" sz="32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하나님께서 언어를 혼잡하게 하여 온 지면에 흩으신 일이 일어난 곳은 어디인가요</a:t>
            </a:r>
            <a:r>
              <a:rPr lang="en-US" altLang="ko-KR" sz="32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?</a:t>
            </a:r>
            <a:endParaRPr lang="ko-KR" altLang="en-US" sz="3200" dirty="0">
              <a:latin typeface="CookieRun Bold" panose="020B0600000101010101" pitchFamily="50" charset="-127"/>
              <a:ea typeface="CookieRun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7460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67126-C064-1A26-320D-ECF92612F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250D3A5E-86BB-C60B-A1DA-F7E8A0EC76D2}"/>
              </a:ext>
            </a:extLst>
          </p:cNvPr>
          <p:cNvSpPr/>
          <p:nvPr/>
        </p:nvSpPr>
        <p:spPr>
          <a:xfrm>
            <a:off x="727842" y="1607290"/>
            <a:ext cx="10869244" cy="40703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여호와는 나의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반석이시요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나의 （　）시요 나를 건지시는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이시요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나의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하나님이시요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내가 그 안에 피할 나의 바위시요 나의 （　）시요 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 구원의 （　）</a:t>
            </a:r>
            <a:r>
              <a:rPr lang="ko-KR" altLang="en-US" sz="44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이시요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산성이시로다</a:t>
            </a:r>
            <a:endParaRPr lang="ko-KR" altLang="en-US" sz="4400" dirty="0">
              <a:highlight>
                <a:srgbClr val="C6B8D1"/>
              </a:highlight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AD600079-B13A-5C36-8FAE-1E9B3C331D90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92BB3699-55A4-8024-AD8D-2393CA58A9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985F00F6-547C-D24C-039B-FF29119C1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B4C61A04-BF9D-9760-ED26-6486CF186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3C5D3282-5C0C-BB0F-BEE2-CCC5C299D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EC8CDBCA-84FC-A97E-AD2D-E7FD2532B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0C1F29FF-E3EC-29E3-4985-EAF139819A35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4" name="부제목 2">
            <a:extLst>
              <a:ext uri="{FF2B5EF4-FFF2-40B4-BE49-F238E27FC236}">
                <a16:creationId xmlns:a16="http://schemas.microsoft.com/office/drawing/2014/main" id="{E50A195D-9C0D-267A-1FA6-B6D54DABB97C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2025.09.2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８</a:t>
            </a: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798BEC-B5C7-EC64-1C07-BC55E209F1F3}"/>
              </a:ext>
            </a:extLst>
          </p:cNvPr>
          <p:cNvSpPr txBox="1"/>
          <p:nvPr/>
        </p:nvSpPr>
        <p:spPr>
          <a:xfrm>
            <a:off x="2931463" y="5754723"/>
            <a:ext cx="1878044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방패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7ECFCB-23CF-0643-CAE5-BFCAAF10563B}"/>
              </a:ext>
            </a:extLst>
          </p:cNvPr>
          <p:cNvSpPr txBox="1"/>
          <p:nvPr/>
        </p:nvSpPr>
        <p:spPr>
          <a:xfrm>
            <a:off x="743567" y="5754722"/>
            <a:ext cx="2016956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요새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8C85CFF-BF15-D89D-6A19-CA9E7CC8A1AA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FA83BCA6-F903-843F-42B6-6029FD7B8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C4FB35-0065-F187-0138-8F4F22A7123B}"/>
              </a:ext>
            </a:extLst>
          </p:cNvPr>
          <p:cNvSpPr txBox="1"/>
          <p:nvPr/>
        </p:nvSpPr>
        <p:spPr>
          <a:xfrm>
            <a:off x="5002015" y="5763874"/>
            <a:ext cx="1289058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뿔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432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" grpId="0" animBg="1"/>
    </p:bld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40114" y="4785819"/>
            <a:ext cx="8563429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모세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48230" y="841690"/>
            <a:ext cx="4378847" cy="1010330"/>
            <a:chOff x="773441" y="963610"/>
            <a:chExt cx="10460615" cy="1010330"/>
          </a:xfrm>
          <a:solidFill>
            <a:srgbClr val="7030A0"/>
          </a:solidFill>
        </p:grpSpPr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8" name="AutoShape 6"/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 sz="2000"/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 sz="2000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1248229" y="1019984"/>
              <a:ext cx="9448799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endParaRPr lang="en-US" altLang="ko-KR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6154" y="2013901"/>
            <a:ext cx="10914184" cy="252327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하나님께서 이스라엘 백성들을 애굽에서 구원해 내기 위해 세우신 지도자는 </a:t>
            </a:r>
            <a:r>
              <a:rPr lang="ko-KR" altLang="en-US" sz="4000" dirty="0" err="1">
                <a:latin typeface="CookieRun Bold" panose="020B0600000101010101" pitchFamily="50" charset="-127"/>
                <a:ea typeface="CookieRun Bold" panose="020B0600000101010101" pitchFamily="50" charset="-127"/>
              </a:rPr>
              <a:t>누구일까요</a:t>
            </a:r>
            <a:r>
              <a:rPr lang="en-US" altLang="ko-KR" sz="4000" dirty="0">
                <a:latin typeface="CookieRun Bold" panose="020B0600000101010101" pitchFamily="50" charset="-127"/>
                <a:ea typeface="CookieRun Bold" panose="020B0600000101010101" pitchFamily="50" charset="-127"/>
              </a:rPr>
              <a:t>?</a:t>
            </a:r>
            <a:endParaRPr lang="ko-KR" altLang="en-US" sz="4000" dirty="0">
              <a:latin typeface="CookieRun Bold" panose="020B0600000101010101" pitchFamily="50" charset="-127"/>
              <a:ea typeface="CookieRun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235889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ADADCD-BBC8-2688-D627-2B74515F8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8E6E48A-E417-DC27-002F-243DE2098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 descr="텍스트, 뿔, 황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C084CDA-9306-4FD5-15DC-3C8263C1D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7"/>
          <a:stretch>
            <a:fillRect/>
          </a:stretch>
        </p:blipFill>
        <p:spPr>
          <a:xfrm>
            <a:off x="234696" y="420624"/>
            <a:ext cx="6858000" cy="6071616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25C57C01-2FF7-EEA4-E070-1BD8322A0914}"/>
              </a:ext>
            </a:extLst>
          </p:cNvPr>
          <p:cNvSpPr/>
          <p:nvPr/>
        </p:nvSpPr>
        <p:spPr>
          <a:xfrm>
            <a:off x="1335024" y="3163824"/>
            <a:ext cx="1316736" cy="466344"/>
          </a:xfrm>
          <a:prstGeom prst="rect">
            <a:avLst/>
          </a:prstGeom>
          <a:solidFill>
            <a:srgbClr val="FEFB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EFBF5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70E8108-38B4-25CB-313D-559010807371}"/>
              </a:ext>
            </a:extLst>
          </p:cNvPr>
          <p:cNvSpPr/>
          <p:nvPr/>
        </p:nvSpPr>
        <p:spPr>
          <a:xfrm>
            <a:off x="4675634" y="3163824"/>
            <a:ext cx="1316736" cy="466344"/>
          </a:xfrm>
          <a:prstGeom prst="rect">
            <a:avLst/>
          </a:prstGeom>
          <a:solidFill>
            <a:srgbClr val="FEFB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EFBF5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3736151-FB46-7FCF-26A2-620D756EA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8000" y1="30931" x2="65400" y2="14865"/>
                        <a14:foregroundMark x1="65400" y1="14865" x2="76377" y2="15107"/>
                        <a14:foregroundMark x1="79270" y1="34653" x2="73200" y2="40841"/>
                        <a14:backgroundMark x1="77500" y1="14565" x2="81900" y2="34384"/>
                      </a14:backgroundRemoval>
                    </a14:imgEffect>
                  </a14:imgLayer>
                </a14:imgProps>
              </a:ext>
            </a:extLst>
          </a:blip>
          <a:srcRect l="18011" r="16611"/>
          <a:stretch>
            <a:fillRect/>
          </a:stretch>
        </p:blipFill>
        <p:spPr>
          <a:xfrm>
            <a:off x="7237475" y="2104263"/>
            <a:ext cx="4666488" cy="4753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CE2975-CAC9-865D-236D-0415B0FCB567}"/>
              </a:ext>
            </a:extLst>
          </p:cNvPr>
          <p:cNvSpPr txBox="1"/>
          <p:nvPr/>
        </p:nvSpPr>
        <p:spPr>
          <a:xfrm>
            <a:off x="8982311" y="1258991"/>
            <a:ext cx="2016956" cy="998332"/>
          </a:xfrm>
          <a:prstGeom prst="rect">
            <a:avLst/>
          </a:prstGeom>
          <a:solidFill>
            <a:srgbClr val="FEFBF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latin typeface="HY견고딕" pitchFamily="18" charset="-127"/>
                <a:ea typeface="HY견고딕" pitchFamily="18" charset="-127"/>
              </a:rPr>
              <a:t>요벨</a:t>
            </a:r>
            <a:r>
              <a:rPr lang="en-US" altLang="ko-KR" sz="5400" dirty="0"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54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464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설날은 '나팔절'… 숫양의 뿔로 만든 나팔 100번 불어 - 유대력 새해인 로쉬 하샤나를 맞아 한 유대인 남성이 숫양의 뿔로 만든 나팔을 불고 있다. 유대인들은 종교 의식이나 왕의 즉위, 전시 병력 소집 등 중요 순간에 나팔을 활용했다. /플리커">
            <a:extLst>
              <a:ext uri="{FF2B5EF4-FFF2-40B4-BE49-F238E27FC236}">
                <a16:creationId xmlns:a16="http://schemas.microsoft.com/office/drawing/2014/main" id="{EA2AE788-237B-4C80-9BD4-956482647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1227822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유대인 설날 음식인 사과·석류와 꿀 - 유대력 새해인 로쉬 하샤나의 전통 음식은 사과와 석류이다. 꿀에 찍어 서로 먹여주면서 새해를 축복한다. /게티이미지코리아">
            <a:extLst>
              <a:ext uri="{FF2B5EF4-FFF2-40B4-BE49-F238E27FC236}">
                <a16:creationId xmlns:a16="http://schemas.microsoft.com/office/drawing/2014/main" id="{952BDE97-39DC-488B-B920-60FD1716A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905" y="-2"/>
            <a:ext cx="3422321" cy="227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0F6E77F5-F139-4639-9206-D429E1139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37D8C011-1382-74F3-A69B-5E2FF8373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BE759D-1A0E-E173-7185-EBB8325DD98A}"/>
              </a:ext>
            </a:extLst>
          </p:cNvPr>
          <p:cNvSpPr txBox="1"/>
          <p:nvPr/>
        </p:nvSpPr>
        <p:spPr>
          <a:xfrm>
            <a:off x="2622042" y="2970014"/>
            <a:ext cx="7829550" cy="1754326"/>
          </a:xfrm>
          <a:prstGeom prst="rect">
            <a:avLst/>
          </a:prstGeom>
          <a:solidFill>
            <a:srgbClr val="FEFBF5"/>
          </a:solidFill>
        </p:spPr>
        <p:txBody>
          <a:bodyPr wrap="square">
            <a:spAutoFit/>
          </a:bodyPr>
          <a:lstStyle/>
          <a:p>
            <a:r>
              <a:rPr lang="ko-KR" altLang="en-US" sz="5400" b="0" i="0" kern="1200" dirty="0">
                <a:solidFill>
                  <a:schemeClr val="tx1"/>
                </a:solidFill>
                <a:effectLst/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새해　</a:t>
            </a:r>
            <a:r>
              <a:rPr lang="ko-KR" altLang="en-US" sz="5400" b="0" i="0" kern="1200" dirty="0" err="1">
                <a:solidFill>
                  <a:schemeClr val="tx1"/>
                </a:solidFill>
                <a:effectLst/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인삿말은</a:t>
            </a:r>
            <a:r>
              <a:rPr lang="ko-KR" altLang="en-US" sz="5400" b="0" i="0" kern="1200" dirty="0">
                <a:solidFill>
                  <a:schemeClr val="tx1"/>
                </a:solidFill>
                <a:effectLst/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</a:t>
            </a:r>
            <a:r>
              <a:rPr lang="en-US" altLang="ko-KR" sz="5400" b="0" i="0" kern="1200" dirty="0">
                <a:solidFill>
                  <a:schemeClr val="tx1"/>
                </a:solidFill>
                <a:effectLst/>
                <a:latin typeface="AppleSDGothicNeoH00" panose="02000503000000000000" pitchFamily="2" charset="-127"/>
                <a:ea typeface="AppleSDGothicNeoH00" panose="02000503000000000000" pitchFamily="2" charset="-127"/>
              </a:rPr>
              <a:t>'</a:t>
            </a:r>
            <a:r>
              <a:rPr lang="ko-KR" altLang="en-US" sz="5400" b="0" i="0" kern="1200" dirty="0" err="1">
                <a:solidFill>
                  <a:schemeClr val="tx1"/>
                </a:solidFill>
                <a:effectLst/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샤나</a:t>
            </a:r>
            <a:r>
              <a:rPr lang="ko-KR" altLang="en-US" sz="5400" b="0" i="0" kern="1200" dirty="0">
                <a:solidFill>
                  <a:schemeClr val="tx1"/>
                </a:solidFill>
                <a:effectLst/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</a:t>
            </a:r>
            <a:r>
              <a:rPr lang="ko-KR" altLang="en-US" sz="5400" b="0" i="0" kern="1200" dirty="0" err="1">
                <a:solidFill>
                  <a:schemeClr val="tx1"/>
                </a:solidFill>
                <a:effectLst/>
                <a:latin typeface="AppleSDGothicNeoH00" panose="02000503000000000000" pitchFamily="2" charset="-127"/>
                <a:ea typeface="AppleSDGothicNeoH00" panose="02000503000000000000" pitchFamily="2" charset="-127"/>
              </a:rPr>
              <a:t>토바</a:t>
            </a:r>
            <a:r>
              <a:rPr lang="en-US" altLang="ko-KR" sz="5400" b="0" i="0" kern="1200" dirty="0">
                <a:solidFill>
                  <a:schemeClr val="tx1"/>
                </a:solidFill>
                <a:effectLst/>
                <a:latin typeface="AppleSDGothicNeoH00" panose="02000503000000000000" pitchFamily="2" charset="-127"/>
                <a:ea typeface="AppleSDGothicNeoH00" panose="02000503000000000000" pitchFamily="2" charset="-127"/>
              </a:rPr>
              <a:t>(</a:t>
            </a:r>
            <a:r>
              <a:rPr lang="en-US" altLang="ko-KR" sz="5400" b="0" i="0" kern="1200" dirty="0" err="1">
                <a:solidFill>
                  <a:schemeClr val="tx1"/>
                </a:solidFill>
                <a:effectLst/>
                <a:latin typeface="AppleSDGothicNeoH00" panose="02000503000000000000" pitchFamily="2" charset="-127"/>
                <a:ea typeface="AppleSDGothicNeoH00" panose="02000503000000000000" pitchFamily="2" charset="-127"/>
              </a:rPr>
              <a:t>L'shanah</a:t>
            </a:r>
            <a:r>
              <a:rPr lang="en-US" altLang="ko-KR" sz="5400" b="0" i="0" kern="1200" dirty="0">
                <a:solidFill>
                  <a:schemeClr val="tx1"/>
                </a:solidFill>
                <a:effectLst/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</a:t>
            </a:r>
            <a:r>
              <a:rPr lang="en-US" altLang="ko-KR" sz="5400" b="0" i="0" kern="1200" dirty="0" err="1">
                <a:solidFill>
                  <a:schemeClr val="tx1"/>
                </a:solidFill>
                <a:effectLst/>
                <a:latin typeface="AppleSDGothicNeoH00" panose="02000503000000000000" pitchFamily="2" charset="-127"/>
                <a:ea typeface="AppleSDGothicNeoH00" panose="02000503000000000000" pitchFamily="2" charset="-127"/>
              </a:rPr>
              <a:t>tovah</a:t>
            </a:r>
            <a:r>
              <a:rPr lang="en-US" altLang="ko-KR" sz="5400" b="0" i="0" kern="1200" dirty="0">
                <a:solidFill>
                  <a:schemeClr val="tx1"/>
                </a:solidFill>
                <a:effectLst/>
                <a:latin typeface="AppleSDGothicNeoH00" panose="02000503000000000000" pitchFamily="2" charset="-127"/>
                <a:ea typeface="AppleSDGothicNeoH00" panose="02000503000000000000" pitchFamily="2" charset="-127"/>
              </a:rPr>
              <a:t>)', </a:t>
            </a:r>
            <a:endParaRPr lang="ko-KR" altLang="en-US" sz="5400" dirty="0"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694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he Blogs: It is God's turn to blow the shofar | Ilana Fodiman-Silverman |  The Times of Israel">
            <a:extLst>
              <a:ext uri="{FF2B5EF4-FFF2-40B4-BE49-F238E27FC236}">
                <a16:creationId xmlns:a16="http://schemas.microsoft.com/office/drawing/2014/main" id="{3621EC1B-6D33-7A17-90A6-8155F6B31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0"/>
            <a:ext cx="11864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2AEA02F3-7CFC-4320-1A44-2C2E3004603A}"/>
              </a:ext>
            </a:extLst>
          </p:cNvPr>
          <p:cNvSpPr txBox="1">
            <a:spLocks/>
          </p:cNvSpPr>
          <p:nvPr/>
        </p:nvSpPr>
        <p:spPr>
          <a:xfrm>
            <a:off x="686736" y="2084832"/>
            <a:ext cx="9271080" cy="34962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 latinLnBrk="0">
              <a:lnSpc>
                <a:spcPct val="150000"/>
              </a:lnSpc>
            </a:pPr>
            <a:r>
              <a:rPr lang="ko-KR" altLang="en-US" spc="-300" dirty="0" err="1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나팔절</a:t>
            </a:r>
            <a:r>
              <a:rPr lang="en-US" altLang="ko-KR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: </a:t>
            </a:r>
            <a:r>
              <a:rPr lang="he-IL" altLang="ko-KR" sz="4800" b="1" dirty="0"/>
              <a:t>רֹאשׁ הַשָּׁנָה</a:t>
            </a:r>
            <a:r>
              <a:rPr lang="ko-KR" altLang="en-US" sz="2000" b="1" dirty="0" err="1"/>
              <a:t>로쉬</a:t>
            </a:r>
            <a:r>
              <a:rPr lang="ko-KR" altLang="en-US" sz="2000" b="1" dirty="0"/>
              <a:t> </a:t>
            </a:r>
            <a:r>
              <a:rPr lang="ko-KR" altLang="en-US" sz="2000" b="1" dirty="0" err="1"/>
              <a:t>하샤나</a:t>
            </a:r>
            <a:r>
              <a:rPr lang="en-US" altLang="ko-KR" sz="2000" b="1" dirty="0"/>
              <a:t>, </a:t>
            </a:r>
            <a:r>
              <a:rPr lang="en-US" altLang="ko-KR" sz="2000" b="1" i="1" dirty="0"/>
              <a:t>Rosh </a:t>
            </a:r>
            <a:r>
              <a:rPr lang="en-US" altLang="ko-KR" sz="2000" b="1" i="1" dirty="0" err="1"/>
              <a:t>HaShanah</a:t>
            </a:r>
            <a:endParaRPr lang="ko-KR" altLang="en-US" dirty="0">
              <a:solidFill>
                <a:srgbClr val="564E30"/>
              </a:solidFill>
              <a:latin typeface="AppleSDGothicNeoL00" panose="02000503000000000000" pitchFamily="2" charset="-127"/>
              <a:ea typeface="AppleSDGothicNeoL00" panose="02000503000000000000" pitchFamily="2" charset="-127"/>
            </a:endParaRPr>
          </a:p>
          <a:p>
            <a:pPr fontAlgn="base" latinLnBrk="0">
              <a:lnSpc>
                <a:spcPct val="150000"/>
              </a:lnSpc>
            </a:pPr>
            <a:r>
              <a:rPr lang="en-US" altLang="ko-KR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 </a:t>
            </a:r>
            <a:r>
              <a:rPr lang="ko-KR" altLang="en-US" spc="-300" dirty="0" err="1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티슈리</a:t>
            </a:r>
            <a:r>
              <a:rPr lang="en-US" altLang="ko-KR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(7)</a:t>
            </a:r>
            <a:r>
              <a:rPr lang="ko-KR" altLang="en-US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월 </a:t>
            </a:r>
            <a:r>
              <a:rPr lang="en-US" altLang="ko-KR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1</a:t>
            </a:r>
            <a:r>
              <a:rPr lang="ko-KR" altLang="en-US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일 </a:t>
            </a:r>
            <a:r>
              <a:rPr lang="en-US" altLang="ko-KR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(</a:t>
            </a:r>
            <a:r>
              <a:rPr lang="ko-KR" altLang="en-US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레</a:t>
            </a:r>
            <a:r>
              <a:rPr lang="en-US" altLang="ko-KR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23:39)</a:t>
            </a:r>
          </a:p>
          <a:p>
            <a:pPr fontAlgn="base" latinLnBrk="0">
              <a:lnSpc>
                <a:spcPct val="150000"/>
              </a:lnSpc>
            </a:pPr>
            <a:r>
              <a:rPr lang="en-US" altLang="ko-KR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2025</a:t>
            </a:r>
            <a:r>
              <a:rPr lang="ko-KR" altLang="en-US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년 </a:t>
            </a:r>
            <a:r>
              <a:rPr lang="en-US" altLang="ko-KR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9</a:t>
            </a:r>
            <a:r>
              <a:rPr lang="ko-KR" altLang="en-US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월 </a:t>
            </a:r>
            <a:r>
              <a:rPr lang="en-US" altLang="ko-KR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22</a:t>
            </a:r>
            <a:r>
              <a:rPr lang="ko-KR" altLang="en-US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일 월 </a:t>
            </a:r>
            <a:r>
              <a:rPr lang="en-US" altLang="ko-KR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18</a:t>
            </a:r>
            <a:r>
              <a:rPr lang="ko-KR" altLang="en-US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시</a:t>
            </a:r>
            <a:r>
              <a:rPr lang="en-US" altLang="ko-KR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~ 23</a:t>
            </a:r>
            <a:r>
              <a:rPr lang="ko-KR" altLang="en-US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일 화 </a:t>
            </a:r>
            <a:r>
              <a:rPr lang="en-US" altLang="ko-KR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18</a:t>
            </a:r>
            <a:r>
              <a:rPr lang="ko-KR" altLang="en-US" spc="-300" dirty="0">
                <a:solidFill>
                  <a:srgbClr val="564E30"/>
                </a:solidFill>
                <a:latin typeface="AppleSDGothicNeoL00" panose="02000503000000000000" pitchFamily="2" charset="-127"/>
                <a:ea typeface="AppleSDGothicNeoL00" panose="02000503000000000000" pitchFamily="2" charset="-127"/>
              </a:rPr>
              <a:t>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31B517-6879-3C77-8BBE-1F3BC351D0ED}"/>
              </a:ext>
            </a:extLst>
          </p:cNvPr>
          <p:cNvSpPr txBox="1"/>
          <p:nvPr/>
        </p:nvSpPr>
        <p:spPr>
          <a:xfrm>
            <a:off x="2328118" y="2203180"/>
            <a:ext cx="5544866" cy="493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fontAlgn="base" latinLnBrk="1">
              <a:lnSpc>
                <a:spcPct val="120000"/>
              </a:lnSpc>
            </a:pPr>
            <a:r>
              <a:rPr lang="he-IL" altLang="ko-KR" sz="24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יוֹם תְּרוּעָה </a:t>
            </a:r>
            <a:r>
              <a:rPr lang="ko-KR" altLang="en-US" sz="2400" b="1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욤</a:t>
            </a:r>
            <a:r>
              <a:rPr lang="ko-KR" altLang="en-US" sz="24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400" b="1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트루아</a:t>
            </a:r>
            <a:r>
              <a:rPr lang="en-US" altLang="ko-KR" sz="24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en-US" altLang="ko-KR" sz="2400" b="1" i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Yom Teruah</a:t>
            </a:r>
            <a:endParaRPr lang="en-US" altLang="ko-KR" sz="2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03955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779A80-D31E-4B03-882A-029DE55B4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1D90385-C306-4932-AB2A-1042B2224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2AF8D7A-8DBF-4458-9437-787B1CB346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24" b="55072"/>
          <a:stretch/>
        </p:blipFill>
        <p:spPr>
          <a:xfrm>
            <a:off x="104544" y="-1"/>
            <a:ext cx="1191186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36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B8C56-6525-E676-2A3A-23ED859A8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B6954E69-FA00-1C5C-57D6-0B5A5E2FA2BD}"/>
              </a:ext>
            </a:extLst>
          </p:cNvPr>
          <p:cNvSpPr/>
          <p:nvPr/>
        </p:nvSpPr>
        <p:spPr>
          <a:xfrm>
            <a:off x="727842" y="1607290"/>
            <a:ext cx="10869244" cy="3054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4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그는 실로 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우리의 </a:t>
            </a:r>
            <a:r>
              <a:rPr lang="en-US" altLang="ko-KR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</a:t>
            </a:r>
            <a:r>
              <a:rPr lang="en-US" altLang="ko-KR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를 지고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우리의 슬픔을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당하였거늘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우리는 생각하기를 그는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받아 하나님께 맞으며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당한다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하였노라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.</a:t>
            </a:r>
            <a:endParaRPr lang="ko-KR" altLang="en-US" sz="4400" dirty="0">
              <a:highlight>
                <a:srgbClr val="C6B8D1"/>
              </a:highlight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0A9AD414-7584-4CE8-BB8D-89DBC05FABD8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E6100E12-AED6-C07D-64B8-6C5AAF2D16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FE19FE92-AA0F-79CF-1114-2C11571E5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58F4D0AC-1D00-8E2D-D72F-92D41566F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946BABD2-B08A-6DC0-D010-4470BC88F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E2CA6237-368B-851C-B7AE-2337275557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10D63611-8376-AC41-B4C1-67D36EC7B9D8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4" name="부제목 2">
            <a:extLst>
              <a:ext uri="{FF2B5EF4-FFF2-40B4-BE49-F238E27FC236}">
                <a16:creationId xmlns:a16="http://schemas.microsoft.com/office/drawing/2014/main" id="{2EB89F2D-2CBA-23E2-B856-F0FBE212C5D1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2025.09.21.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0AB38B-5C19-2465-584B-2C057C3AC97C}"/>
              </a:ext>
            </a:extLst>
          </p:cNvPr>
          <p:cNvSpPr txBox="1"/>
          <p:nvPr/>
        </p:nvSpPr>
        <p:spPr>
          <a:xfrm>
            <a:off x="2529127" y="5132930"/>
            <a:ext cx="1878044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징벌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F81FD5-14C8-DECC-F5DA-E22638B8673B}"/>
              </a:ext>
            </a:extLst>
          </p:cNvPr>
          <p:cNvSpPr txBox="1"/>
          <p:nvPr/>
        </p:nvSpPr>
        <p:spPr>
          <a:xfrm>
            <a:off x="341231" y="5132929"/>
            <a:ext cx="201695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질고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29EFB2F0-A269-5919-6158-32F6F9FC20D1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105D09B0-C6D1-C405-4F0A-06FF1DB51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D96293-6B0A-CDAE-B3E5-8EC76BA8DB9B}"/>
              </a:ext>
            </a:extLst>
          </p:cNvPr>
          <p:cNvSpPr txBox="1"/>
          <p:nvPr/>
        </p:nvSpPr>
        <p:spPr>
          <a:xfrm>
            <a:off x="4599678" y="5142081"/>
            <a:ext cx="2488641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고난</a:t>
            </a:r>
          </a:p>
        </p:txBody>
      </p:sp>
    </p:spTree>
    <p:extLst>
      <p:ext uri="{BB962C8B-B14F-4D97-AF65-F5344CB8AC3E}">
        <p14:creationId xmlns:p14="http://schemas.microsoft.com/office/powerpoint/2010/main" val="331202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B9007-38BA-CBC2-2F64-6F3C50ED1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EC68B2D-AD7A-9898-1E95-F13734EC3852}"/>
              </a:ext>
            </a:extLst>
          </p:cNvPr>
          <p:cNvSpPr/>
          <p:nvPr/>
        </p:nvSpPr>
        <p:spPr>
          <a:xfrm>
            <a:off x="727842" y="1607290"/>
            <a:ext cx="10869244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5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그가 찔림은 우리의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때문이요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,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그가 상함은 우리의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때문이라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.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그가 징계를 받으므로 우리는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를 누리고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, 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그가 </a:t>
            </a:r>
            <a:r>
              <a:rPr lang="en-US" altLang="ko-KR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</a:t>
            </a:r>
            <a:r>
              <a:rPr lang="en-US" altLang="ko-KR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에 맞으므로 우리는 나음을 </a:t>
            </a:r>
            <a:r>
              <a:rPr lang="ko-KR" altLang="en-US" sz="44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받았도다</a:t>
            </a:r>
            <a:r>
              <a:rPr lang="en-US" altLang="ko-KR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.</a:t>
            </a:r>
            <a:endParaRPr lang="ko-KR" altLang="en-US" sz="4400" dirty="0">
              <a:highlight>
                <a:srgbClr val="FFFF00"/>
              </a:highlight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32C028B-C447-8FFC-FAB8-69EA1A032DFF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374FB616-80B3-D532-EB82-1A9D2B89F9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86753E7E-FDCF-408F-89C4-1ACC3B82C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76C477F5-3D20-AE6A-9348-C73C1544D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B1C22BCF-2949-EE23-A5F0-025AFCA039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32BD17EC-51B0-61D3-B4FB-FBFBF305B8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68D51899-C35F-522F-D541-E56FC69ABF5D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4" name="부제목 2">
            <a:extLst>
              <a:ext uri="{FF2B5EF4-FFF2-40B4-BE49-F238E27FC236}">
                <a16:creationId xmlns:a16="http://schemas.microsoft.com/office/drawing/2014/main" id="{14D5FE91-F5E2-4020-F240-1D50A669F30C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2025.09.21.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34414E-D751-8716-1C2D-26E3DA962882}"/>
              </a:ext>
            </a:extLst>
          </p:cNvPr>
          <p:cNvSpPr txBox="1"/>
          <p:nvPr/>
        </p:nvSpPr>
        <p:spPr>
          <a:xfrm>
            <a:off x="2487877" y="5132930"/>
            <a:ext cx="1878044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죄악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7108FA-13DB-6276-C19D-7A1D2FFEA895}"/>
              </a:ext>
            </a:extLst>
          </p:cNvPr>
          <p:cNvSpPr txBox="1"/>
          <p:nvPr/>
        </p:nvSpPr>
        <p:spPr>
          <a:xfrm>
            <a:off x="341231" y="5132929"/>
            <a:ext cx="201695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허물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4F36814-CCE4-5CC9-32F0-D0A38B5D40F1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2D705754-BA66-85AB-943E-BCC4C0610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E332CC-9E7E-C865-4437-564B0A8A9F50}"/>
              </a:ext>
            </a:extLst>
          </p:cNvPr>
          <p:cNvSpPr txBox="1"/>
          <p:nvPr/>
        </p:nvSpPr>
        <p:spPr>
          <a:xfrm>
            <a:off x="4503424" y="5142081"/>
            <a:ext cx="187677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평화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8B81EA-FD08-55C6-978B-21554B3AD2F5}"/>
              </a:ext>
            </a:extLst>
          </p:cNvPr>
          <p:cNvSpPr txBox="1"/>
          <p:nvPr/>
        </p:nvSpPr>
        <p:spPr>
          <a:xfrm>
            <a:off x="6511616" y="5132929"/>
            <a:ext cx="187677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채찍</a:t>
            </a:r>
          </a:p>
        </p:txBody>
      </p:sp>
    </p:spTree>
    <p:extLst>
      <p:ext uri="{BB962C8B-B14F-4D97-AF65-F5344CB8AC3E}">
        <p14:creationId xmlns:p14="http://schemas.microsoft.com/office/powerpoint/2010/main" val="94257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건강하게 오래 사는 비법, '심장대사질환'을 잘 관리해야 &lt; 헬시라이프 &lt; 기사본문 - 하이닥">
            <a:extLst>
              <a:ext uri="{FF2B5EF4-FFF2-40B4-BE49-F238E27FC236}">
                <a16:creationId xmlns:a16="http://schemas.microsoft.com/office/drawing/2014/main" id="{9DE9722F-206C-B0BE-A5B4-A9E3BD88E5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7"/>
          <a:stretch>
            <a:fillRect/>
          </a:stretch>
        </p:blipFill>
        <p:spPr bwMode="auto">
          <a:xfrm>
            <a:off x="20" y="-7624"/>
            <a:ext cx="12191981" cy="688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25317E-A240-90B4-BDE3-F7EF77604A4F}"/>
              </a:ext>
            </a:extLst>
          </p:cNvPr>
          <p:cNvSpPr txBox="1"/>
          <p:nvPr/>
        </p:nvSpPr>
        <p:spPr>
          <a:xfrm>
            <a:off x="341231" y="5132929"/>
            <a:ext cx="3323244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고지혈증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2644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창원메트로병원 :: 협심증 &gt; 척추/관절/기타질환정보 | 메트로병원">
            <a:extLst>
              <a:ext uri="{FF2B5EF4-FFF2-40B4-BE49-F238E27FC236}">
                <a16:creationId xmlns:a16="http://schemas.microsoft.com/office/drawing/2014/main" id="{6FA36C7C-8241-5035-0D7C-5DD27C7CE0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1835" y="643467"/>
            <a:ext cx="9948330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B110A2-DA98-2761-2BBD-766C36BA67E0}"/>
              </a:ext>
            </a:extLst>
          </p:cNvPr>
          <p:cNvSpPr txBox="1"/>
          <p:nvPr/>
        </p:nvSpPr>
        <p:spPr>
          <a:xfrm>
            <a:off x="6595691" y="345267"/>
            <a:ext cx="2456869" cy="7425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협심증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936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7" name="Freeform: Shape 308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89" name="Isosceles Triangle 308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세계 심장의 날(9.29.) 계기, 심근경색의 예방과 관리 한눈에 알아보기 | 이달의건강소식 | 알림·자료 : 질병관리청">
            <a:extLst>
              <a:ext uri="{FF2B5EF4-FFF2-40B4-BE49-F238E27FC236}">
                <a16:creationId xmlns:a16="http://schemas.microsoft.com/office/drawing/2014/main" id="{85DF523B-53A5-3442-E216-FDC3731B92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0467" y="643467"/>
            <a:ext cx="5571065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1" name="Isosceles Triangle 309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636CEE-83DD-1EEE-BB91-E0E5C01AB536}"/>
              </a:ext>
            </a:extLst>
          </p:cNvPr>
          <p:cNvSpPr txBox="1"/>
          <p:nvPr/>
        </p:nvSpPr>
        <p:spPr>
          <a:xfrm>
            <a:off x="4867564" y="1371600"/>
            <a:ext cx="2456869" cy="40635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>
                <a:latin typeface="HY견고딕" pitchFamily="18" charset="-127"/>
                <a:ea typeface="HY견고딕" pitchFamily="18" charset="-127"/>
              </a:rPr>
              <a:t>협심증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46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65" name="Isosceles Triangle 206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092E703-D0AD-286A-BB0E-41CF851C4D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1249" y="643467"/>
            <a:ext cx="8949502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Isosceles Triangle 206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795E39-4A2D-B36D-D289-B8C3697E7999}"/>
              </a:ext>
            </a:extLst>
          </p:cNvPr>
          <p:cNvSpPr txBox="1"/>
          <p:nvPr/>
        </p:nvSpPr>
        <p:spPr>
          <a:xfrm>
            <a:off x="6595691" y="345267"/>
            <a:ext cx="2456869" cy="7425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360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협심증</a:t>
            </a:r>
            <a:endParaRPr lang="ko-KR" altLang="en-US" sz="36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880036-3ABB-5D7A-16BD-18E278D555FB}"/>
              </a:ext>
            </a:extLst>
          </p:cNvPr>
          <p:cNvSpPr txBox="1"/>
          <p:nvPr/>
        </p:nvSpPr>
        <p:spPr>
          <a:xfrm>
            <a:off x="6450238" y="5683906"/>
            <a:ext cx="2456869" cy="7425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36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심근경색</a:t>
            </a:r>
          </a:p>
        </p:txBody>
      </p:sp>
    </p:spTree>
    <p:extLst>
      <p:ext uri="{BB962C8B-B14F-4D97-AF65-F5344CB8AC3E}">
        <p14:creationId xmlns:p14="http://schemas.microsoft.com/office/powerpoint/2010/main" val="117456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05" name="Group 4104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4106" name="Freeform: Shape 4105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1" name="Isosceles Triangle 4110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건강상식 - 분당서울대학교병원">
            <a:extLst>
              <a:ext uri="{FF2B5EF4-FFF2-40B4-BE49-F238E27FC236}">
                <a16:creationId xmlns:a16="http://schemas.microsoft.com/office/drawing/2014/main" id="{BF2729B3-260C-8612-1770-55BB2C6998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" b="7865"/>
          <a:stretch>
            <a:fillRect/>
          </a:stretch>
        </p:blipFill>
        <p:spPr bwMode="auto">
          <a:xfrm>
            <a:off x="3171457" y="91440"/>
            <a:ext cx="6049517" cy="655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093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메디칼타임즈] 수술 후 심장 합병증 빈번…ESC, 65세 이상 검진 권고">
            <a:extLst>
              <a:ext uri="{FF2B5EF4-FFF2-40B4-BE49-F238E27FC236}">
                <a16:creationId xmlns:a16="http://schemas.microsoft.com/office/drawing/2014/main" id="{50896790-CBD8-4D57-47FF-A8BE921D1A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" b="1798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B5CE2C-0E61-5FB8-B8E2-63A07C9EE432}"/>
              </a:ext>
            </a:extLst>
          </p:cNvPr>
          <p:cNvSpPr txBox="1"/>
          <p:nvPr/>
        </p:nvSpPr>
        <p:spPr>
          <a:xfrm>
            <a:off x="788670" y="777347"/>
            <a:ext cx="107327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 latinLnBrk="1"/>
            <a:r>
              <a:rPr lang="ko-KR" altLang="en-US" sz="5400" kern="1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심장의 전기신호 이상으로 맥박이 불규칙하거나 너무 빠르거나 느린 상태</a:t>
            </a:r>
            <a:r>
              <a:rPr lang="en-US" altLang="ko-KR" sz="5400" kern="12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latin typeface="AppleSDGothicNeoH00" panose="02000503000000000000" pitchFamily="2" charset="-127"/>
                <a:ea typeface="AppleSDGothicNeoH00" panose="02000503000000000000" pitchFamily="2" charset="-127"/>
              </a:rPr>
              <a:t>.</a:t>
            </a:r>
            <a:endParaRPr lang="ko-KR" altLang="en-US" sz="5400" kern="1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1247A7-E878-F684-F674-1489D8EEEC22}"/>
              </a:ext>
            </a:extLst>
          </p:cNvPr>
          <p:cNvSpPr txBox="1"/>
          <p:nvPr/>
        </p:nvSpPr>
        <p:spPr>
          <a:xfrm>
            <a:off x="341231" y="5132929"/>
            <a:ext cx="3323244" cy="11743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부정맥</a:t>
            </a:r>
          </a:p>
        </p:txBody>
      </p:sp>
    </p:spTree>
    <p:extLst>
      <p:ext uri="{BB962C8B-B14F-4D97-AF65-F5344CB8AC3E}">
        <p14:creationId xmlns:p14="http://schemas.microsoft.com/office/powerpoint/2010/main" val="167351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新명의 열전] “심장병 사망 80~90%가 부정맥 원인” 고려대안암병원 최종일 교수의 처방 &lt; 문화/생활 &lt; 기사본문 - 주간조선">
            <a:extLst>
              <a:ext uri="{FF2B5EF4-FFF2-40B4-BE49-F238E27FC236}">
                <a16:creationId xmlns:a16="http://schemas.microsoft.com/office/drawing/2014/main" id="{8E1AB716-6F1F-A7D4-96B7-8E1F5A6830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577" y="248445"/>
            <a:ext cx="10616395" cy="644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19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37A4E-98D7-23E0-65CE-387D55E02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메디칼타임즈] 수술 후 심장 합병증 빈번…ESC, 65세 이상 검진 권고">
            <a:extLst>
              <a:ext uri="{FF2B5EF4-FFF2-40B4-BE49-F238E27FC236}">
                <a16:creationId xmlns:a16="http://schemas.microsoft.com/office/drawing/2014/main" id="{5BEDAD38-C2B3-E44C-BD5A-EB212FE803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" b="1798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32542B-9FF6-788C-EDA2-22F38AC1D5B8}"/>
              </a:ext>
            </a:extLst>
          </p:cNvPr>
          <p:cNvSpPr txBox="1"/>
          <p:nvPr/>
        </p:nvSpPr>
        <p:spPr>
          <a:xfrm>
            <a:off x="788670" y="777347"/>
            <a:ext cx="103487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/>
            <a:r>
              <a:rPr lang="ko-KR" altLang="en-US" sz="6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심장이 펌프 기능을 충분히 하지 못해 피로</a:t>
            </a:r>
            <a:r>
              <a:rPr lang="en-US" altLang="ko-KR" sz="6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</a:rPr>
              <a:t>·</a:t>
            </a:r>
            <a:r>
              <a:rPr lang="ko-KR" altLang="en-US" sz="6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</a:rPr>
              <a:t>호흡곤란</a:t>
            </a:r>
            <a:r>
              <a:rPr lang="en-US" altLang="ko-KR" sz="6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</a:rPr>
              <a:t>·</a:t>
            </a:r>
            <a:r>
              <a:rPr lang="ko-KR" altLang="en-US" sz="6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</a:rPr>
              <a:t>부종 유발</a:t>
            </a:r>
            <a:r>
              <a:rPr lang="en-US" altLang="ko-KR" sz="6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</a:rPr>
              <a:t>.</a:t>
            </a:r>
            <a:endParaRPr lang="ko-KR" altLang="en-US" sz="6000" kern="1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39070D-A0E6-6C28-CA3A-3037388AB539}"/>
              </a:ext>
            </a:extLst>
          </p:cNvPr>
          <p:cNvSpPr txBox="1"/>
          <p:nvPr/>
        </p:nvSpPr>
        <p:spPr>
          <a:xfrm>
            <a:off x="341231" y="5132929"/>
            <a:ext cx="3323244" cy="11743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심부전</a:t>
            </a:r>
          </a:p>
        </p:txBody>
      </p:sp>
    </p:spTree>
    <p:extLst>
      <p:ext uri="{BB962C8B-B14F-4D97-AF65-F5344CB8AC3E}">
        <p14:creationId xmlns:p14="http://schemas.microsoft.com/office/powerpoint/2010/main" val="23655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779A80-D31E-4B03-882A-029DE55B4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1D90385-C306-4932-AB2A-1042B2224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2AF8D7A-8DBF-4458-9437-787B1CB346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" t="50000" r="964" b="5072"/>
          <a:stretch/>
        </p:blipFill>
        <p:spPr>
          <a:xfrm>
            <a:off x="104544" y="-1"/>
            <a:ext cx="11911865" cy="672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70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한국인 사망원인 2위 '심혈관 질환' 환절기 더 위험하다 &lt; 건강·질병 &lt; 뉴스 &lt; 기사본문 - 매경헬스">
            <a:extLst>
              <a:ext uri="{FF2B5EF4-FFF2-40B4-BE49-F238E27FC236}">
                <a16:creationId xmlns:a16="http://schemas.microsoft.com/office/drawing/2014/main" id="{D49F8EDE-6B13-5907-EAD4-CFD7535103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5" b="9641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F869DF-46A2-2ECE-A50A-B34C10035F84}"/>
              </a:ext>
            </a:extLst>
          </p:cNvPr>
          <p:cNvSpPr txBox="1"/>
          <p:nvPr/>
        </p:nvSpPr>
        <p:spPr>
          <a:xfrm>
            <a:off x="341231" y="5132929"/>
            <a:ext cx="3323244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스탠트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236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F3F39-5651-D0EA-6E18-29C66016B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215B648-87E7-0143-8E62-2EE1D3ABE010}"/>
              </a:ext>
            </a:extLst>
          </p:cNvPr>
          <p:cNvSpPr/>
          <p:nvPr/>
        </p:nvSpPr>
        <p:spPr>
          <a:xfrm>
            <a:off x="727842" y="1607290"/>
            <a:ext cx="10869244" cy="3054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봄비가 올 때에 여호와 곧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일게 하시는 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여호와께 </a:t>
            </a:r>
            <a:r>
              <a:rPr lang="en-US" altLang="ko-KR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)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를 구하라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무리에게 소낙비를 내려서 밭의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   )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를 </a:t>
            </a:r>
            <a:r>
              <a:rPr lang="ko-KR" altLang="en-US" sz="440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각 사람에게 주시리라</a:t>
            </a:r>
            <a:r>
              <a:rPr lang="en-US" altLang="ko-KR" sz="440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 err="1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슥</a:t>
            </a:r>
            <a:r>
              <a:rPr lang="en-US" altLang="ko-KR" sz="440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10</a:t>
            </a:r>
            <a:r>
              <a:rPr lang="ko-KR" altLang="en-US" sz="440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장</a:t>
            </a:r>
            <a:r>
              <a:rPr lang="en-US" altLang="ko-KR" sz="440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endParaRPr lang="ko-KR" altLang="en-US" sz="4400" dirty="0">
              <a:highlight>
                <a:srgbClr val="80C5C2"/>
              </a:highlight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D95582DB-89DD-7B5D-38D0-7B6AD6087C4A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4DE5ECD2-51CB-87C6-79D0-185B239E97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F27A3CB-07DC-B37B-F8D5-9D6360C5E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C452E59C-EDAD-E2D2-874C-5A71A4CFC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5BB42F6B-4CBA-0F16-882A-01E09AFB03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64DA502-E6F3-423C-DE77-090A2CAB6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515918BD-C4AB-05C6-C3F9-6C39A45DC0E7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4" name="부제목 2">
            <a:extLst>
              <a:ext uri="{FF2B5EF4-FFF2-40B4-BE49-F238E27FC236}">
                <a16:creationId xmlns:a16="http://schemas.microsoft.com/office/drawing/2014/main" id="{EFEDE0D0-886D-23E6-C7CD-FF3786CD13B5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2025.09.14.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43D745-B39D-9F04-4180-B4D2C41FE4D9}"/>
              </a:ext>
            </a:extLst>
          </p:cNvPr>
          <p:cNvSpPr txBox="1"/>
          <p:nvPr/>
        </p:nvSpPr>
        <p:spPr>
          <a:xfrm>
            <a:off x="2529127" y="5132930"/>
            <a:ext cx="1678517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비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073E81-C375-0DF2-C68A-5483E68A8703}"/>
              </a:ext>
            </a:extLst>
          </p:cNvPr>
          <p:cNvSpPr txBox="1"/>
          <p:nvPr/>
        </p:nvSpPr>
        <p:spPr>
          <a:xfrm>
            <a:off x="341231" y="5132929"/>
            <a:ext cx="201695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구름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6CE6C257-B42C-C161-00D1-84EC134B3DBA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59D40D73-AE1E-DD07-8BE9-0A0AC24BA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8BE92E-A614-A5FB-52AD-CF440B892ED5}"/>
              </a:ext>
            </a:extLst>
          </p:cNvPr>
          <p:cNvSpPr txBox="1"/>
          <p:nvPr/>
        </p:nvSpPr>
        <p:spPr>
          <a:xfrm>
            <a:off x="4407171" y="5142081"/>
            <a:ext cx="2488641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채소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861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F1EB7978-AD7F-5014-84D4-1F59BB9B1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001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AutoShape 2" descr="🌟스가랴: 기원전 6세기 후반 히브리의 예언자(?~?). 구약 성경의 &lt;스가랴서(書)&gt;는 그의 예언을 적은... - 표준국어대사전">
            <a:extLst>
              <a:ext uri="{FF2B5EF4-FFF2-40B4-BE49-F238E27FC236}">
                <a16:creationId xmlns:a16="http://schemas.microsoft.com/office/drawing/2014/main" id="{55B512F2-5E98-863E-20CD-86D1C4AF62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EF48C9-62A0-C91B-5DB9-7BEED8407FC8}"/>
              </a:ext>
            </a:extLst>
          </p:cNvPr>
          <p:cNvSpPr txBox="1"/>
          <p:nvPr/>
        </p:nvSpPr>
        <p:spPr>
          <a:xfrm>
            <a:off x="2434473" y="2381071"/>
            <a:ext cx="26182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altLang="ko-KR" sz="7200" b="1" i="0" dirty="0">
                <a:solidFill>
                  <a:schemeClr val="bg1"/>
                </a:solidFill>
                <a:effectLst/>
                <a:latin typeface="blbHebrew"/>
              </a:rPr>
              <a:t>זְכַרְיָה</a:t>
            </a:r>
            <a:endParaRPr lang="ko-KR" altLang="en-US" sz="7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E10176-54FB-8DD7-959A-7A754F8E9351}"/>
              </a:ext>
            </a:extLst>
          </p:cNvPr>
          <p:cNvSpPr txBox="1"/>
          <p:nvPr/>
        </p:nvSpPr>
        <p:spPr>
          <a:xfrm>
            <a:off x="6858025" y="2750403"/>
            <a:ext cx="47228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kieRun Bold" panose="020B0600000101010101" pitchFamily="50" charset="-127"/>
                <a:ea typeface="CookieRun Bold" panose="020B0600000101010101" pitchFamily="50" charset="-127"/>
              </a:rPr>
              <a:t>여호와 기억하다</a:t>
            </a:r>
            <a:endParaRPr lang="ko-KR" altLang="en-US" sz="48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7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8C8A98-2554-D94B-07CF-1DA89942A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D8A64C5-F38C-C755-EA79-7A33D223C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4338" name="Picture 2" descr="리버풀 메트로폴리탄 대성당 - 위키피디아">
            <a:extLst>
              <a:ext uri="{FF2B5EF4-FFF2-40B4-BE49-F238E27FC236}">
                <a16:creationId xmlns:a16="http://schemas.microsoft.com/office/drawing/2014/main" id="{9195B6AB-B1F3-B923-53BD-733E34E83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0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Liverpool]Liverpool (metropolitan) Cathedral">
            <a:extLst>
              <a:ext uri="{FF2B5EF4-FFF2-40B4-BE49-F238E27FC236}">
                <a16:creationId xmlns:a16="http://schemas.microsoft.com/office/drawing/2014/main" id="{58E7A2A7-9D7C-61FB-371C-1DAD65CB9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376" y="0"/>
            <a:ext cx="73466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A83DD7-D9C8-A043-60F3-4307A1AC8E09}"/>
              </a:ext>
            </a:extLst>
          </p:cNvPr>
          <p:cNvSpPr txBox="1"/>
          <p:nvPr/>
        </p:nvSpPr>
        <p:spPr>
          <a:xfrm>
            <a:off x="3356417" y="2826943"/>
            <a:ext cx="462682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찰스 </a:t>
            </a: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스펄전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921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40506-EA99-BBB0-A11A-270B783DC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B7163146-019C-66FC-DDC8-408C6A69E7E4}"/>
              </a:ext>
            </a:extLst>
          </p:cNvPr>
          <p:cNvSpPr/>
          <p:nvPr/>
        </p:nvSpPr>
        <p:spPr>
          <a:xfrm>
            <a:off x="727841" y="1607290"/>
            <a:ext cx="11122927" cy="3477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Font typeface="+mj-lt"/>
              <a:buAutoNum type="arabicPeriod" startAt="6"/>
            </a:pPr>
            <a:r>
              <a:rPr lang="en-US" altLang="ko-KR" sz="4400" b="1" dirty="0">
                <a:ln>
                  <a:solidFill>
                    <a:schemeClr val="bg1"/>
                  </a:solidFill>
                </a:ln>
                <a:solidFill>
                  <a:srgbClr val="07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..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보라 네 왕이 </a:t>
            </a:r>
            <a:r>
              <a:rPr lang="ko-KR" altLang="en-US" sz="4400" b="1" dirty="0" err="1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네게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</a:t>
            </a:r>
            <a:r>
              <a:rPr lang="ko-KR" altLang="en-US" sz="4400" b="1" dirty="0" err="1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임하시나니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그는 </a:t>
            </a:r>
            <a:r>
              <a:rPr lang="ko-KR" altLang="en-US" sz="4400" b="1" dirty="0" err="1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공의로우시며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 </a:t>
            </a:r>
            <a:r>
              <a:rPr lang="en-US" altLang="ko-KR" sz="4400" b="1" dirty="0">
                <a:ln>
                  <a:solidFill>
                    <a:schemeClr val="bg1"/>
                  </a:solidFill>
                </a:ln>
                <a:solidFill>
                  <a:srgbClr val="07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(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07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   </a:t>
            </a:r>
            <a:r>
              <a:rPr lang="en-US" altLang="ko-KR" sz="4400" b="1" dirty="0">
                <a:ln>
                  <a:solidFill>
                    <a:schemeClr val="bg1"/>
                  </a:solidFill>
                </a:ln>
                <a:solidFill>
                  <a:srgbClr val="07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)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을 베푸시며 겸손하여서 </a:t>
            </a:r>
            <a:r>
              <a:rPr lang="en-US" altLang="ko-KR" sz="4400" b="1" dirty="0">
                <a:ln>
                  <a:solidFill>
                    <a:schemeClr val="bg1"/>
                  </a:solidFill>
                </a:ln>
                <a:solidFill>
                  <a:srgbClr val="07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(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07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   </a:t>
            </a:r>
            <a:r>
              <a:rPr lang="en-US" altLang="ko-KR" sz="4400" b="1" dirty="0">
                <a:ln>
                  <a:solidFill>
                    <a:schemeClr val="bg1"/>
                  </a:solidFill>
                </a:ln>
                <a:solidFill>
                  <a:srgbClr val="07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)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를 </a:t>
            </a:r>
            <a:r>
              <a:rPr lang="ko-KR" altLang="en-US" sz="4400" b="1" dirty="0" err="1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타시나니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 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07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나귀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의 작은 것 곧 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07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나귀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 </a:t>
            </a:r>
            <a:r>
              <a:rPr lang="ko-KR" altLang="en-US" sz="4400" b="1" dirty="0" err="1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새끼니라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5567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</a:t>
            </a:r>
            <a:r>
              <a:rPr lang="en-US" altLang="ko-KR" sz="4400" b="1" dirty="0">
                <a:ln>
                  <a:solidFill>
                    <a:schemeClr val="bg1"/>
                  </a:solidFill>
                </a:ln>
                <a:solidFill>
                  <a:srgbClr val="5567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7…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사람에게 </a:t>
            </a:r>
            <a:r>
              <a:rPr lang="en-US" altLang="ko-KR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(      )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을 전할 것이요 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그의 통치는 바다에서 바다까지 이르고 </a:t>
            </a:r>
            <a:r>
              <a:rPr lang="ko-KR" altLang="en-US" sz="4400" b="1" dirty="0" err="1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유브라데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강에서 </a:t>
            </a:r>
            <a:r>
              <a:rPr lang="en-US" altLang="ko-KR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(   )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 끝까지 이르리라</a:t>
            </a:r>
            <a:endParaRPr lang="ko-KR" altLang="en-US" sz="4400" b="1" dirty="0">
              <a:ln>
                <a:solidFill>
                  <a:schemeClr val="bg1"/>
                </a:solidFill>
              </a:ln>
              <a:solidFill>
                <a:srgbClr val="55677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CD47985-958D-C767-1D0B-21A0D9D71F75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D9E4341C-C6EA-AEFD-5BB1-81508AE3EB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15E9EDA1-F874-2938-5ED5-F1BDDC179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A8B797A4-79D7-7A35-7659-D04535666E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A5F3B6E0-2D48-1879-4598-49C7CA7FD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F094F534-0D1C-A2EE-F0ED-336B820CB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858FD73B-01DE-42A7-3B04-84EC9973BCDE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4" name="부제목 2">
            <a:extLst>
              <a:ext uri="{FF2B5EF4-FFF2-40B4-BE49-F238E27FC236}">
                <a16:creationId xmlns:a16="http://schemas.microsoft.com/office/drawing/2014/main" id="{0A65417F-5FD3-4EEA-49BF-298F36C09182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2025.09.14.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3FFA7E-E55A-ABBF-B5D0-ED489BBB5AD2}"/>
              </a:ext>
            </a:extLst>
          </p:cNvPr>
          <p:cNvSpPr txBox="1"/>
          <p:nvPr/>
        </p:nvSpPr>
        <p:spPr>
          <a:xfrm>
            <a:off x="2529127" y="5132930"/>
            <a:ext cx="1678517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ㄴㄱ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51231F-ED16-6572-23D1-9F869448FC2C}"/>
              </a:ext>
            </a:extLst>
          </p:cNvPr>
          <p:cNvSpPr txBox="1"/>
          <p:nvPr/>
        </p:nvSpPr>
        <p:spPr>
          <a:xfrm>
            <a:off x="341231" y="5132929"/>
            <a:ext cx="201695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ㄱㅇ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25E24D3A-5B63-0F62-7947-EF464E481487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75728E3B-33D0-5076-19E6-06F3F9158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AD9A3E-8319-C982-1CBF-C0C14D998972}"/>
              </a:ext>
            </a:extLst>
          </p:cNvPr>
          <p:cNvSpPr txBox="1"/>
          <p:nvPr/>
        </p:nvSpPr>
        <p:spPr>
          <a:xfrm>
            <a:off x="4407171" y="5142081"/>
            <a:ext cx="2016957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ㅎㅍ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FF46BA-0CB4-D0A7-A611-7F9CE3D50290}"/>
              </a:ext>
            </a:extLst>
          </p:cNvPr>
          <p:cNvSpPr txBox="1"/>
          <p:nvPr/>
        </p:nvSpPr>
        <p:spPr>
          <a:xfrm>
            <a:off x="6623656" y="5142081"/>
            <a:ext cx="1241560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땅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189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" grpId="0" animBg="1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B26F7-FE2F-8DE3-0BD3-3F16EDFEC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CE440C6-1248-CD3C-95DF-A49AB8635040}"/>
              </a:ext>
            </a:extLst>
          </p:cNvPr>
          <p:cNvSpPr/>
          <p:nvPr/>
        </p:nvSpPr>
        <p:spPr>
          <a:xfrm>
            <a:off x="727841" y="1607290"/>
            <a:ext cx="11122927" cy="3477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Font typeface="+mj-lt"/>
              <a:buAutoNum type="arabicPeriod" startAt="6"/>
            </a:pPr>
            <a:r>
              <a:rPr lang="en-US" altLang="ko-KR" sz="4400" b="1" dirty="0">
                <a:ln>
                  <a:solidFill>
                    <a:schemeClr val="bg1"/>
                  </a:solidFill>
                </a:ln>
                <a:solidFill>
                  <a:srgbClr val="07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..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보라 네 왕이 </a:t>
            </a:r>
            <a:r>
              <a:rPr lang="ko-KR" altLang="en-US" sz="4400" b="1" dirty="0" err="1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네게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</a:t>
            </a:r>
            <a:r>
              <a:rPr lang="ko-KR" altLang="en-US" sz="4400" b="1" dirty="0" err="1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임하시나니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그는 </a:t>
            </a:r>
            <a:r>
              <a:rPr lang="ko-KR" altLang="en-US" sz="4400" b="1" dirty="0" err="1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공의로우시며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 </a:t>
            </a:r>
            <a:r>
              <a:rPr lang="en-US" altLang="ko-KR" sz="4400" b="1" dirty="0">
                <a:ln>
                  <a:solidFill>
                    <a:schemeClr val="bg1"/>
                  </a:solidFill>
                </a:ln>
                <a:solidFill>
                  <a:srgbClr val="07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(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07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   </a:t>
            </a:r>
            <a:r>
              <a:rPr lang="en-US" altLang="ko-KR" sz="4400" b="1" dirty="0">
                <a:ln>
                  <a:solidFill>
                    <a:schemeClr val="bg1"/>
                  </a:solidFill>
                </a:ln>
                <a:solidFill>
                  <a:srgbClr val="07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)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을 베푸시며 겸손하여서 </a:t>
            </a:r>
            <a:r>
              <a:rPr lang="en-US" altLang="ko-KR" sz="4400" b="1" dirty="0">
                <a:ln>
                  <a:solidFill>
                    <a:schemeClr val="bg1"/>
                  </a:solidFill>
                </a:ln>
                <a:solidFill>
                  <a:srgbClr val="07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(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07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   </a:t>
            </a:r>
            <a:r>
              <a:rPr lang="en-US" altLang="ko-KR" sz="4400" b="1" dirty="0">
                <a:ln>
                  <a:solidFill>
                    <a:schemeClr val="bg1"/>
                  </a:solidFill>
                </a:ln>
                <a:solidFill>
                  <a:srgbClr val="07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)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를 </a:t>
            </a:r>
            <a:r>
              <a:rPr lang="ko-KR" altLang="en-US" sz="4400" b="1" dirty="0" err="1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타시나니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 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07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나귀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의 작은 것 곧 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07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나귀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 </a:t>
            </a:r>
            <a:r>
              <a:rPr lang="ko-KR" altLang="en-US" sz="4400" b="1" dirty="0" err="1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새끼니라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5567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</a:t>
            </a:r>
            <a:r>
              <a:rPr lang="en-US" altLang="ko-KR" sz="4400" b="1" dirty="0">
                <a:ln>
                  <a:solidFill>
                    <a:schemeClr val="bg1"/>
                  </a:solidFill>
                </a:ln>
                <a:solidFill>
                  <a:srgbClr val="5567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7…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사람에게 </a:t>
            </a:r>
            <a:r>
              <a:rPr lang="en-US" altLang="ko-KR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(      )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을 전할 것이요 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그의 통치는 바다에서 바다까지 이르고 </a:t>
            </a:r>
            <a:r>
              <a:rPr lang="ko-KR" altLang="en-US" sz="4400" b="1" dirty="0" err="1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유브라데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강에서 </a:t>
            </a:r>
            <a:r>
              <a:rPr lang="en-US" altLang="ko-KR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(   )</a:t>
            </a:r>
            <a:r>
              <a:rPr lang="ko-KR" altLang="en-US" sz="4400" b="1" dirty="0">
                <a:ln>
                  <a:solidFill>
                    <a:schemeClr val="bg1"/>
                  </a:solidFill>
                </a:ln>
                <a:solidFill>
                  <a:srgbClr val="20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ppleSDGothicNeoH00" panose="02000503000000000000" pitchFamily="2" charset="-127"/>
                <a:ea typeface="AppleSDGothicNeoH00" panose="02000503000000000000" pitchFamily="2" charset="-127"/>
              </a:rPr>
              <a:t> 끝까지 이르리라</a:t>
            </a:r>
            <a:endParaRPr lang="ko-KR" altLang="en-US" sz="4400" b="1" dirty="0">
              <a:ln>
                <a:solidFill>
                  <a:schemeClr val="bg1"/>
                </a:solidFill>
              </a:ln>
              <a:solidFill>
                <a:srgbClr val="55677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B1C18BA-8BF9-5ABD-07AF-2638325818B8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DDC05B8B-7909-AED0-CB03-201E1EF6AE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9673778-BD79-AA3E-2EA2-7761412EB9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F721B936-74EC-5827-A87B-02A680032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B2A35BD4-B272-8BBB-EE3D-1D90272431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23E5BCD-D132-6885-9272-53E12FC51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71899AD-E2DB-AD48-1C2C-51D93D7C5501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4" name="부제목 2">
            <a:extLst>
              <a:ext uri="{FF2B5EF4-FFF2-40B4-BE49-F238E27FC236}">
                <a16:creationId xmlns:a16="http://schemas.microsoft.com/office/drawing/2014/main" id="{72875C58-3EC8-AA13-E568-B3CE888407CA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2025.09.14.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C14844-7758-EB9C-F065-3A41DBF63FB3}"/>
              </a:ext>
            </a:extLst>
          </p:cNvPr>
          <p:cNvSpPr txBox="1"/>
          <p:nvPr/>
        </p:nvSpPr>
        <p:spPr>
          <a:xfrm>
            <a:off x="2529127" y="5132930"/>
            <a:ext cx="1678517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ㄴㄱ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A55026-D575-6BB1-1F91-B1A0FAD11270}"/>
              </a:ext>
            </a:extLst>
          </p:cNvPr>
          <p:cNvSpPr txBox="1"/>
          <p:nvPr/>
        </p:nvSpPr>
        <p:spPr>
          <a:xfrm>
            <a:off x="341231" y="5132929"/>
            <a:ext cx="201695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ㄱㅇ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5E9C3C71-CE1C-9C2E-A5E0-E2C9C4DB74A3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500DEDF7-3D26-353E-982C-4B19A5F75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2CE56F-DA63-396C-0787-C6E169C78F86}"/>
              </a:ext>
            </a:extLst>
          </p:cNvPr>
          <p:cNvSpPr txBox="1"/>
          <p:nvPr/>
        </p:nvSpPr>
        <p:spPr>
          <a:xfrm>
            <a:off x="4407171" y="5142081"/>
            <a:ext cx="2016957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ㅎㅍ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563C50-CAB1-C544-7DCD-1AC5D534843A}"/>
              </a:ext>
            </a:extLst>
          </p:cNvPr>
          <p:cNvSpPr txBox="1"/>
          <p:nvPr/>
        </p:nvSpPr>
        <p:spPr>
          <a:xfrm>
            <a:off x="6623656" y="5142081"/>
            <a:ext cx="1241560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땅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358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" grpId="0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55170BF-6197-1291-D8F1-BA5A3C008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ABB74C3-438C-9269-CD08-C8F0709C3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 descr="최신 연구를 통해 밝혀진 꿀벌의 놀라운 능력! | 위클리쿠키">
            <a:extLst>
              <a:ext uri="{FF2B5EF4-FFF2-40B4-BE49-F238E27FC236}">
                <a16:creationId xmlns:a16="http://schemas.microsoft.com/office/drawing/2014/main" id="{8235B561-6AC5-49F0-AC5C-1995351FC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FBAA920-6CB3-89F4-ECD1-76F68407B407}"/>
              </a:ext>
            </a:extLst>
          </p:cNvPr>
          <p:cNvSpPr/>
          <p:nvPr/>
        </p:nvSpPr>
        <p:spPr>
          <a:xfrm>
            <a:off x="160256" y="103695"/>
            <a:ext cx="1348033" cy="11877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06F101-F9C0-C889-9514-AC79D7F9CB5D}"/>
              </a:ext>
            </a:extLst>
          </p:cNvPr>
          <p:cNvSpPr txBox="1"/>
          <p:nvPr/>
        </p:nvSpPr>
        <p:spPr>
          <a:xfrm>
            <a:off x="934167" y="1468637"/>
            <a:ext cx="10515599" cy="117435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5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(   )</a:t>
            </a:r>
            <a:r>
              <a:rPr lang="ko-KR" altLang="en-US" sz="5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으로 </a:t>
            </a:r>
            <a:r>
              <a:rPr lang="en-US" altLang="ko-KR" sz="5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5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ㅈㅂ</a:t>
            </a:r>
            <a:r>
              <a:rPr lang="en-US" altLang="ko-KR" sz="5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5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를 전달하는 능력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843A3-694C-7007-43AA-BA1666AFEE56}"/>
              </a:ext>
            </a:extLst>
          </p:cNvPr>
          <p:cNvSpPr txBox="1"/>
          <p:nvPr/>
        </p:nvSpPr>
        <p:spPr>
          <a:xfrm>
            <a:off x="1226633" y="2937274"/>
            <a:ext cx="1241560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춤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8F73F-EFF9-8FF2-84E9-F8C270229135}"/>
              </a:ext>
            </a:extLst>
          </p:cNvPr>
          <p:cNvSpPr txBox="1"/>
          <p:nvPr/>
        </p:nvSpPr>
        <p:spPr>
          <a:xfrm>
            <a:off x="4225360" y="2988967"/>
            <a:ext cx="187063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정보</a:t>
            </a:r>
          </a:p>
        </p:txBody>
      </p:sp>
    </p:spTree>
    <p:extLst>
      <p:ext uri="{BB962C8B-B14F-4D97-AF65-F5344CB8AC3E}">
        <p14:creationId xmlns:p14="http://schemas.microsoft.com/office/powerpoint/2010/main" val="318718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6C73F-3D6E-9118-AB59-BD5A85208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DC8E0328-2D81-F6E3-D845-BB2DC4298EEF}"/>
              </a:ext>
            </a:extLst>
          </p:cNvPr>
          <p:cNvSpPr/>
          <p:nvPr/>
        </p:nvSpPr>
        <p:spPr>
          <a:xfrm>
            <a:off x="727842" y="1607290"/>
            <a:ext cx="10869244" cy="3477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17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너의 하나님 여호와가 너의 가운데에 계시니 그는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베푸실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전능자이시라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그가 너로 말미암아 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이기지 못하시며 너를 잠잠히 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하시며 너로 말미암아 즐거이 부르며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하시리라 하리라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습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3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장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endParaRPr lang="ko-KR" altLang="en-US" sz="4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DCADBDB-F43A-388A-E412-060CAFD6A129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43BA6526-4287-22C4-2603-A992B41EB9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FBBB0001-43EF-139B-8713-0CE48C0FD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E63E3713-C90D-3753-7865-4AD0C1BAAA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EBB67769-7ADE-116C-4E75-A9027BFA68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AA99E2F3-455D-4D68-43CC-9ED5342AC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8D8DEAF2-F176-2397-73C0-B8863039AD75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4" name="부제목 2">
            <a:extLst>
              <a:ext uri="{FF2B5EF4-FFF2-40B4-BE49-F238E27FC236}">
                <a16:creationId xmlns:a16="http://schemas.microsoft.com/office/drawing/2014/main" id="{4A4CB411-97AD-17C6-B622-86EA16D2E20F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2025.09.07.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E40E05-DB8C-9B76-1971-33EF17F88DFA}"/>
              </a:ext>
            </a:extLst>
          </p:cNvPr>
          <p:cNvSpPr txBox="1"/>
          <p:nvPr/>
        </p:nvSpPr>
        <p:spPr>
          <a:xfrm>
            <a:off x="2529127" y="5132930"/>
            <a:ext cx="1854465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기쁨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14BF3E-7E02-9080-A414-1CB71B5DB573}"/>
              </a:ext>
            </a:extLst>
          </p:cNvPr>
          <p:cNvSpPr txBox="1"/>
          <p:nvPr/>
        </p:nvSpPr>
        <p:spPr>
          <a:xfrm>
            <a:off x="341231" y="5132929"/>
            <a:ext cx="201695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구원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69BD4E35-B0F5-E160-6D71-B1F5F300DBB9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D03DA4A1-2A6F-3475-C879-3C7132B34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76B2B2-2A72-05F0-91E5-C8D4D2817C67}"/>
              </a:ext>
            </a:extLst>
          </p:cNvPr>
          <p:cNvSpPr txBox="1"/>
          <p:nvPr/>
        </p:nvSpPr>
        <p:spPr>
          <a:xfrm>
            <a:off x="4542956" y="5142081"/>
            <a:ext cx="1727215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사랑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45111F-482D-ADFB-41C8-CFCFA5D29992}"/>
              </a:ext>
            </a:extLst>
          </p:cNvPr>
          <p:cNvSpPr txBox="1"/>
          <p:nvPr/>
        </p:nvSpPr>
        <p:spPr>
          <a:xfrm>
            <a:off x="6429535" y="5142081"/>
            <a:ext cx="1727215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기뻐</a:t>
            </a:r>
          </a:p>
        </p:txBody>
      </p:sp>
    </p:spTree>
    <p:extLst>
      <p:ext uri="{BB962C8B-B14F-4D97-AF65-F5344CB8AC3E}">
        <p14:creationId xmlns:p14="http://schemas.microsoft.com/office/powerpoint/2010/main" val="14683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" grpId="0" animBg="1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C3E371-51F4-3422-28ED-1A72604B6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D04805DD-4B27-4A54-ADD2-8C459F464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13894CD-58EB-4B1D-9FFC-C3F9D3F66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385" y="1"/>
            <a:ext cx="7255615" cy="6827354"/>
          </a:xfrm>
          <a:prstGeom prst="rect">
            <a:avLst/>
          </a:prstGeom>
        </p:spPr>
      </p:pic>
      <p:pic>
        <p:nvPicPr>
          <p:cNvPr id="2050" name="Picture 2" descr="https://cdn.imweb.me/upload/S201701115875bce29be0d/05cc600ad9f69.png">
            <a:hlinkClick r:id="rId3"/>
            <a:extLst>
              <a:ext uri="{FF2B5EF4-FFF2-40B4-BE49-F238E27FC236}">
                <a16:creationId xmlns:a16="http://schemas.microsoft.com/office/drawing/2014/main" id="{A5CF643E-4A5E-49BE-B031-CAB05E449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0138" cy="682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688C02-985D-0ACF-CF7F-B9A77C04BE14}"/>
              </a:ext>
            </a:extLst>
          </p:cNvPr>
          <p:cNvSpPr txBox="1"/>
          <p:nvPr/>
        </p:nvSpPr>
        <p:spPr>
          <a:xfrm>
            <a:off x="3978205" y="5187931"/>
            <a:ext cx="5633307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시간 이상 걷기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19763B-A185-1255-6B2E-43EF44C3E875}"/>
              </a:ext>
            </a:extLst>
          </p:cNvPr>
          <p:cNvSpPr txBox="1"/>
          <p:nvPr/>
        </p:nvSpPr>
        <p:spPr>
          <a:xfrm>
            <a:off x="934167" y="1468637"/>
            <a:ext cx="10515599" cy="117435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5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( </a:t>
            </a:r>
            <a:r>
              <a:rPr lang="ko-KR" altLang="en-US" sz="54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만성ㅇㅌ</a:t>
            </a:r>
            <a:r>
              <a:rPr lang="en-US" altLang="ko-KR" sz="5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5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을 줄이는 운동은</a:t>
            </a:r>
            <a:r>
              <a:rPr lang="en-US" altLang="ko-KR" sz="54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?</a:t>
            </a:r>
            <a:endParaRPr lang="ko-KR" altLang="en-US" sz="54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916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28938-D95C-E724-993F-98CA45733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3632A9B3-DDD4-BC4A-6218-66FD063A318D}"/>
              </a:ext>
            </a:extLst>
          </p:cNvPr>
          <p:cNvSpPr/>
          <p:nvPr/>
        </p:nvSpPr>
        <p:spPr>
          <a:xfrm>
            <a:off x="727842" y="1607290"/>
            <a:ext cx="10869244" cy="22159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요８장　３２절　진리를 알지니 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（　　）가 너희를 （　　）롭게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하리라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B03F8308-AB52-C06C-5D12-1C8D17D01C56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1BD266E4-301F-7B3A-B931-FE26D78DA3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22DF677E-59AC-AEC7-E75A-6706C0827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AECD2E6D-76F2-A7AD-719B-DCDE2F60D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F2089A25-59C2-67C3-CF63-A01BD880D7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20FA44C2-96EE-FE54-5AB3-BB2CB767E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65A4C31B-A748-8F98-AB2E-D2BC85D28AD9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4" name="부제목 2">
            <a:extLst>
              <a:ext uri="{FF2B5EF4-FFF2-40B4-BE49-F238E27FC236}">
                <a16:creationId xmlns:a16="http://schemas.microsoft.com/office/drawing/2014/main" id="{D4682A86-A39B-ECBD-5CDE-F2BC168B4E69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2025.08.1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７</a:t>
            </a: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0D4094-E0BA-5D9A-97D1-57E5F79F65BF}"/>
              </a:ext>
            </a:extLst>
          </p:cNvPr>
          <p:cNvSpPr txBox="1"/>
          <p:nvPr/>
        </p:nvSpPr>
        <p:spPr>
          <a:xfrm>
            <a:off x="4399181" y="5132930"/>
            <a:ext cx="212320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자유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F430A1-A64B-561F-D1A8-AA5953B50201}"/>
              </a:ext>
            </a:extLst>
          </p:cNvPr>
          <p:cNvSpPr txBox="1"/>
          <p:nvPr/>
        </p:nvSpPr>
        <p:spPr>
          <a:xfrm>
            <a:off x="2211285" y="5132929"/>
            <a:ext cx="201695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진리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2A112F7-8060-1C90-474C-5A5B78BA47DC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0A13362C-699E-D124-8D3F-E77E6751C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2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E225EB0-527F-4529-A625-AF5130C1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2EFA35AF-33C0-4D56-9AC3-4BE3ED5F5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62"/>
          <a:stretch/>
        </p:blipFill>
        <p:spPr>
          <a:xfrm>
            <a:off x="0" y="18386"/>
            <a:ext cx="4122549" cy="6821228"/>
          </a:xfr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086E713-CAA6-4124-870F-BC2BBFCABD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2"/>
          <a:stretch/>
        </p:blipFill>
        <p:spPr>
          <a:xfrm>
            <a:off x="3865048" y="-18386"/>
            <a:ext cx="4493172" cy="685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1840DBC-134E-44E0-8CE2-B863BBC91D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64" r="6934"/>
          <a:stretch/>
        </p:blipFill>
        <p:spPr>
          <a:xfrm>
            <a:off x="7943059" y="-18386"/>
            <a:ext cx="4248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200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96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파열되면 사망 위험 '뇌동맥류'… 전조 증상은? - 헬스조선">
            <a:extLst>
              <a:ext uri="{FF2B5EF4-FFF2-40B4-BE49-F238E27FC236}">
                <a16:creationId xmlns:a16="http://schemas.microsoft.com/office/drawing/2014/main" id="{0B3E04B4-2423-6676-48A2-5872E823B7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2404" y="643467"/>
            <a:ext cx="798719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47261B3E-4494-F85F-7E92-7BDD1F7B9460}"/>
              </a:ext>
            </a:extLst>
          </p:cNvPr>
          <p:cNvSpPr/>
          <p:nvPr/>
        </p:nvSpPr>
        <p:spPr>
          <a:xfrm>
            <a:off x="6004713" y="711200"/>
            <a:ext cx="2827230" cy="1022158"/>
          </a:xfrm>
          <a:prstGeom prst="rect">
            <a:avLst/>
          </a:prstGeom>
          <a:solidFill>
            <a:srgbClr val="F0ECE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17B401B-3D1F-FC81-CF00-2BE17B5B39CC}"/>
              </a:ext>
            </a:extLst>
          </p:cNvPr>
          <p:cNvSpPr/>
          <p:nvPr/>
        </p:nvSpPr>
        <p:spPr>
          <a:xfrm>
            <a:off x="2726394" y="1768545"/>
            <a:ext cx="1460595" cy="456435"/>
          </a:xfrm>
          <a:prstGeom prst="rect">
            <a:avLst/>
          </a:prstGeom>
          <a:solidFill>
            <a:srgbClr val="F0ECE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23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[핫클립] 선천 망막 질환을 유전자로 치료하다 / YTN 사이언스 - YouTube">
            <a:extLst>
              <a:ext uri="{FF2B5EF4-FFF2-40B4-BE49-F238E27FC236}">
                <a16:creationId xmlns:a16="http://schemas.microsoft.com/office/drawing/2014/main" id="{D0BC1485-E30A-FA13-BFF7-5D85139BFA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BBFAF824-D266-6F40-22E5-992350E00AE2}"/>
              </a:ext>
            </a:extLst>
          </p:cNvPr>
          <p:cNvSpPr/>
          <p:nvPr/>
        </p:nvSpPr>
        <p:spPr>
          <a:xfrm>
            <a:off x="332681" y="5544457"/>
            <a:ext cx="5380599" cy="1022158"/>
          </a:xfrm>
          <a:prstGeom prst="rect">
            <a:avLst/>
          </a:prstGeom>
          <a:solidFill>
            <a:srgbClr val="122F3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2B28D0-92D8-2293-26B7-B152EFA8245F}"/>
              </a:ext>
            </a:extLst>
          </p:cNvPr>
          <p:cNvSpPr txBox="1"/>
          <p:nvPr/>
        </p:nvSpPr>
        <p:spPr>
          <a:xfrm>
            <a:off x="5752009" y="4537622"/>
            <a:ext cx="6176444" cy="84838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4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유전자가위－크리스퍼</a:t>
            </a:r>
            <a:endParaRPr lang="ko-KR" altLang="en-US" sz="4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9290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0A1FEB-AFCF-72CD-00DB-49C5490CB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73CE301-3CC8-B79C-6505-21482C589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AutoShape 2" descr="'치료비만 46억' 희귀병 앓는 4살 딸 위해 걷는 아빠 / JTBC 뉴스룸">
            <a:extLst>
              <a:ext uri="{FF2B5EF4-FFF2-40B4-BE49-F238E27FC236}">
                <a16:creationId xmlns:a16="http://schemas.microsoft.com/office/drawing/2014/main" id="{1D22086B-497A-D876-86E8-BDFEFB12A2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9B18F71-7828-FC0F-1377-40D79246D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82B759-383D-346C-DD76-D98A88F0D9F6}"/>
              </a:ext>
            </a:extLst>
          </p:cNvPr>
          <p:cNvSpPr txBox="1"/>
          <p:nvPr/>
        </p:nvSpPr>
        <p:spPr>
          <a:xfrm>
            <a:off x="6746238" y="4218308"/>
            <a:ext cx="4531362" cy="84838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440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듀센</a:t>
            </a:r>
            <a:r>
              <a:rPr lang="ko-KR" altLang="en-US" sz="4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4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근이영양증</a:t>
            </a:r>
            <a:endParaRPr lang="ko-KR" altLang="en-US" sz="4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7" name="Picture 2" descr="크리스퍼 가위'의 숨겨진 위험, 유전자 편집이 암 촉발할 수도 | 연합뉴스">
            <a:extLst>
              <a:ext uri="{FF2B5EF4-FFF2-40B4-BE49-F238E27FC236}">
                <a16:creationId xmlns:a16="http://schemas.microsoft.com/office/drawing/2014/main" id="{6F7A90A1-49D1-0541-A12C-04AEEBCF5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0"/>
          <a:stretch>
            <a:fillRect/>
          </a:stretch>
        </p:blipFill>
        <p:spPr bwMode="auto">
          <a:xfrm>
            <a:off x="4745265" y="73848"/>
            <a:ext cx="3716564" cy="209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05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C8D9C-6F65-E6B3-EFBA-AF1E550DE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0EE557EB-F8D6-6BF9-FB03-FD53DE8AC3E7}"/>
              </a:ext>
            </a:extLst>
          </p:cNvPr>
          <p:cNvSpPr/>
          <p:nvPr/>
        </p:nvSpPr>
        <p:spPr>
          <a:xfrm>
            <a:off x="727842" y="1607290"/>
            <a:ext cx="10869244" cy="33134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단</a:t>
            </a:r>
            <a:r>
              <a:rPr lang="en-US" altLang="ko-KR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3:1 </a:t>
            </a:r>
            <a:r>
              <a:rPr lang="ko-KR" altLang="en-US" sz="4800" spc="-15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느부갓네살</a:t>
            </a:r>
            <a:r>
              <a:rPr lang="ko-KR" altLang="en-US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 왕이 </a:t>
            </a:r>
            <a:r>
              <a:rPr lang="en-US" altLang="ko-KR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)</a:t>
            </a:r>
            <a:r>
              <a:rPr lang="ko-KR" altLang="en-US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으로 신상을 만들었으니 높이는 </a:t>
            </a:r>
            <a:r>
              <a:rPr lang="en-US" altLang="ko-KR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</a:t>
            </a:r>
            <a:r>
              <a:rPr lang="en-US" altLang="ko-KR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800" spc="-15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규빗이요</a:t>
            </a:r>
            <a:r>
              <a:rPr lang="ko-KR" altLang="en-US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너비는 </a:t>
            </a:r>
            <a:r>
              <a:rPr lang="en-US" altLang="ko-KR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</a:t>
            </a:r>
            <a:r>
              <a:rPr lang="en-US" altLang="ko-KR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800" spc="-15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규빗이라</a:t>
            </a:r>
            <a:r>
              <a:rPr lang="ko-KR" altLang="en-US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그것을 바벨론 지방의 </a:t>
            </a:r>
            <a:r>
              <a:rPr lang="en-US" altLang="ko-KR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</a:t>
            </a:r>
            <a:r>
              <a:rPr lang="en-US" altLang="ko-KR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8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 평지에 세웠더라</a:t>
            </a:r>
            <a:endParaRPr lang="ko-KR" altLang="en-US" sz="48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B188FD4E-AC7D-858B-321E-6839F8935C06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F60E1BFD-E72A-96FB-49A4-0126C5D56A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BA50E7F0-AA02-6770-5241-040DE102A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B2D4C3F6-99B0-9E6F-A5E9-575190C98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6BD3801B-496C-4F0C-B951-074DF50230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ABA2CB8A-8CAE-D6BC-7DE0-BD54CD818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9DBA7914-B4AC-E746-C106-2B389E467FB9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1FD3975-433B-63D4-B22A-232C2BDAB803}"/>
              </a:ext>
            </a:extLst>
          </p:cNvPr>
          <p:cNvSpPr txBox="1"/>
          <p:nvPr/>
        </p:nvSpPr>
        <p:spPr>
          <a:xfrm>
            <a:off x="759245" y="5132931"/>
            <a:ext cx="128268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금</a:t>
            </a:r>
            <a:r>
              <a:rPr lang="en-US" altLang="ko-KR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0B1C2A43-1730-A905-52E1-4B5A34C11711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2025.08.10.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E951F4-8E4C-AEC5-6AC5-13CE8C72B009}"/>
              </a:ext>
            </a:extLst>
          </p:cNvPr>
          <p:cNvSpPr txBox="1"/>
          <p:nvPr/>
        </p:nvSpPr>
        <p:spPr>
          <a:xfrm>
            <a:off x="4399181" y="5132930"/>
            <a:ext cx="212320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여섯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2FD607-37D9-AA3D-06A3-900E9924BF65}"/>
              </a:ext>
            </a:extLst>
          </p:cNvPr>
          <p:cNvSpPr txBox="1"/>
          <p:nvPr/>
        </p:nvSpPr>
        <p:spPr>
          <a:xfrm>
            <a:off x="2211285" y="5132929"/>
            <a:ext cx="201695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육십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8FB78A35-42C4-0DA1-C420-15056E9C25E0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4C829C1D-B918-7C32-8EE2-22706CEEA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A0940F-A482-74C2-49D5-8CA1AFE0B95E}"/>
              </a:ext>
            </a:extLst>
          </p:cNvPr>
          <p:cNvSpPr txBox="1"/>
          <p:nvPr/>
        </p:nvSpPr>
        <p:spPr>
          <a:xfrm>
            <a:off x="6672733" y="5142081"/>
            <a:ext cx="1775078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두라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585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41B86-ADE0-4C54-C9CC-46C32C4F9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EB357FA2-71F1-9398-A984-9ED0D5837103}"/>
              </a:ext>
            </a:extLst>
          </p:cNvPr>
          <p:cNvSpPr/>
          <p:nvPr/>
        </p:nvSpPr>
        <p:spPr>
          <a:xfrm>
            <a:off x="727842" y="1607290"/>
            <a:ext cx="10869244" cy="3045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4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단</a:t>
            </a:r>
            <a:r>
              <a:rPr lang="en-US" altLang="ko-KR" sz="44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3:16</a:t>
            </a:r>
            <a:r>
              <a:rPr lang="ko-KR" altLang="en-US" sz="44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 </a:t>
            </a:r>
            <a:r>
              <a:rPr lang="ko-KR" altLang="en-US" sz="4400" spc="-150" dirty="0" err="1">
                <a:highlight>
                  <a:srgbClr val="F7D11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사드락과</a:t>
            </a:r>
            <a:r>
              <a:rPr lang="ko-KR" altLang="en-US" sz="4400" spc="-150" dirty="0">
                <a:highlight>
                  <a:srgbClr val="F7D11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 </a:t>
            </a:r>
            <a:r>
              <a:rPr lang="en-US" altLang="ko-KR" sz="4400" spc="-150" dirty="0">
                <a:highlight>
                  <a:srgbClr val="F7D11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spc="-150" dirty="0">
                <a:highlight>
                  <a:srgbClr val="F7D11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</a:t>
            </a:r>
            <a:r>
              <a:rPr lang="en-US" altLang="ko-KR" sz="4400" spc="-150" dirty="0">
                <a:highlight>
                  <a:srgbClr val="F7D11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spc="-150" dirty="0">
                <a:highlight>
                  <a:srgbClr val="F7D11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과 </a:t>
            </a:r>
            <a:r>
              <a:rPr lang="ko-KR" altLang="en-US" sz="4400" spc="-150" dirty="0" err="1">
                <a:highlight>
                  <a:srgbClr val="F7D11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아벳느고</a:t>
            </a:r>
            <a:r>
              <a:rPr lang="ko-KR" altLang="en-US" sz="4400" spc="-15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가</a:t>
            </a:r>
            <a:r>
              <a:rPr lang="ko-KR" altLang="en-US" sz="44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왕에게 대답하여 이르되 </a:t>
            </a:r>
            <a:r>
              <a:rPr lang="en-US" altLang="ko-KR" sz="44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…18 </a:t>
            </a:r>
            <a:r>
              <a:rPr lang="ko-KR" altLang="en-US" sz="4400" spc="-15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그렇게 하지 </a:t>
            </a:r>
            <a:r>
              <a:rPr lang="en-US" altLang="ko-KR" sz="4400" spc="-15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     )</a:t>
            </a:r>
            <a:r>
              <a:rPr lang="ko-KR" altLang="en-US" sz="4400" spc="-15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4400" spc="-15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왕이여</a:t>
            </a:r>
            <a:r>
              <a:rPr lang="en-US" altLang="ko-KR" sz="44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…</a:t>
            </a:r>
            <a:r>
              <a:rPr lang="ko-KR" altLang="en-US" sz="44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왕이 세우신 </a:t>
            </a:r>
            <a:r>
              <a:rPr lang="en-US" altLang="ko-KR" sz="4400" spc="-15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spc="-15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   </a:t>
            </a:r>
            <a:r>
              <a:rPr lang="en-US" altLang="ko-KR" sz="4400" spc="-15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spc="-15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에게 절하지도 아니할 줄을 </a:t>
            </a:r>
            <a:r>
              <a:rPr lang="ko-KR" altLang="en-US" sz="4400" spc="-15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아옵소서</a:t>
            </a:r>
            <a:endParaRPr lang="ko-KR" altLang="en-US" sz="4400" spc="-150" dirty="0">
              <a:highlight>
                <a:srgbClr val="FFFF00"/>
              </a:highlight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045F51E-ECD8-9471-8F76-EC3CC694DE9A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FD7A1D5E-452E-5098-4929-6EB617533D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CE8EDC20-91A1-B466-054C-14E3D89005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94F19F0B-AD79-47D4-6208-A21955646A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D7BEEF05-072C-C964-DF42-EF507910AB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991E206-F02B-B425-9DDC-3FE265F50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3FA1FAED-6351-1E5A-4CD8-E6351CA004DF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87DCC69-3FA0-0B53-CFDE-66A3FCABA984}"/>
              </a:ext>
            </a:extLst>
          </p:cNvPr>
          <p:cNvSpPr txBox="1"/>
          <p:nvPr/>
        </p:nvSpPr>
        <p:spPr>
          <a:xfrm>
            <a:off x="759245" y="5132931"/>
            <a:ext cx="183957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메삭</a:t>
            </a:r>
            <a:r>
              <a:rPr lang="en-US" altLang="ko-KR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9972A680-155C-DB9A-4274-7E8BBF4F37A5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2025.08.10.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287E61-825F-C82C-403D-2DD4C83E8EC4}"/>
              </a:ext>
            </a:extLst>
          </p:cNvPr>
          <p:cNvSpPr txBox="1"/>
          <p:nvPr/>
        </p:nvSpPr>
        <p:spPr>
          <a:xfrm>
            <a:off x="2706297" y="5132929"/>
            <a:ext cx="5447675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아니하실지라도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A9FB681-7E1E-319A-41E5-494F5BC72B8A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9703105C-8B7A-FF6B-4415-E7A6FF08F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C16E28-4809-213E-09BF-9565C8720B16}"/>
              </a:ext>
            </a:extLst>
          </p:cNvPr>
          <p:cNvSpPr txBox="1"/>
          <p:nvPr/>
        </p:nvSpPr>
        <p:spPr>
          <a:xfrm>
            <a:off x="8260905" y="5135206"/>
            <a:ext cx="2367955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금신상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31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Book of Daniel Chapter 2 Nebuchadnezzar's Dream – Judah Ministries">
            <a:extLst>
              <a:ext uri="{FF2B5EF4-FFF2-40B4-BE49-F238E27FC236}">
                <a16:creationId xmlns:a16="http://schemas.microsoft.com/office/drawing/2014/main" id="{B8BB9ACA-8606-49BD-62DF-D98DE68684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B73FFA9B-3380-4487-5768-C75B12ABA612}"/>
              </a:ext>
            </a:extLst>
          </p:cNvPr>
          <p:cNvSpPr/>
          <p:nvPr/>
        </p:nvSpPr>
        <p:spPr>
          <a:xfrm>
            <a:off x="3121891" y="0"/>
            <a:ext cx="5818909" cy="10898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B45F92-D732-C9D1-AB96-3412C5D48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9004" y="570736"/>
            <a:ext cx="4029508" cy="83049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0980" tIns="45473" rIns="90980" bIns="45473" anchor="ctr">
            <a:spAutoFit/>
          </a:bodyPr>
          <a:lstStyle>
            <a:lvl1pPr defTabSz="906463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1pPr>
            <a:lvl2pPr marL="742950" indent="-285750" defTabSz="906463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2pPr>
            <a:lvl3pPr marL="1143000" indent="-228600" defTabSz="906463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3pPr>
            <a:lvl4pPr marL="1600200" indent="-228600" defTabSz="906463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4pPr>
            <a:lvl5pPr marL="2057400" indent="-228600" defTabSz="906463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5pPr>
            <a:lvl6pPr marL="25146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6pPr>
            <a:lvl7pPr marL="29718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7pPr>
            <a:lvl8pPr marL="34290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8pPr>
            <a:lvl9pPr marL="38862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4800" dirty="0">
                <a:solidFill>
                  <a:schemeClr val="bg1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  <a:cs typeface="Adobe Gothic Std B" panose="020B0800000000000000" pitchFamily="34" charset="-127"/>
              </a:rPr>
              <a:t>다니엘서 </a:t>
            </a:r>
            <a:r>
              <a:rPr lang="en-US" altLang="ko-KR" sz="4800" dirty="0">
                <a:solidFill>
                  <a:schemeClr val="bg1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  <a:cs typeface="Adobe Gothic Std B" panose="020B0800000000000000" pitchFamily="34" charset="-127"/>
              </a:rPr>
              <a:t>2</a:t>
            </a:r>
            <a:r>
              <a:rPr lang="ko-KR" altLang="en-US" sz="4800" dirty="0">
                <a:solidFill>
                  <a:schemeClr val="bg1"/>
                </a:solidFill>
                <a:latin typeface="AppleSDGothicNeoH00" panose="02000503000000000000" pitchFamily="2" charset="-127"/>
                <a:ea typeface="AppleSDGothicNeoH00" panose="02000503000000000000" pitchFamily="2" charset="-127"/>
                <a:cs typeface="Adobe Gothic Std B" panose="020B0800000000000000" pitchFamily="34" charset="-127"/>
              </a:rPr>
              <a:t>장</a:t>
            </a:r>
          </a:p>
        </p:txBody>
      </p:sp>
      <p:sp>
        <p:nvSpPr>
          <p:cNvPr id="6" name="화살표: 오각형 5">
            <a:extLst>
              <a:ext uri="{FF2B5EF4-FFF2-40B4-BE49-F238E27FC236}">
                <a16:creationId xmlns:a16="http://schemas.microsoft.com/office/drawing/2014/main" id="{5C12E1A3-E621-ABFE-5722-F51D32DF86DA}"/>
              </a:ext>
            </a:extLst>
          </p:cNvPr>
          <p:cNvSpPr/>
          <p:nvPr/>
        </p:nvSpPr>
        <p:spPr>
          <a:xfrm>
            <a:off x="7195127" y="720437"/>
            <a:ext cx="2133600" cy="680798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바벨론</a:t>
            </a:r>
            <a:r>
              <a:rPr lang="en-US" altLang="ko-KR" sz="2400" dirty="0">
                <a:solidFill>
                  <a:schemeClr val="tx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– </a:t>
            </a:r>
            <a:r>
              <a:rPr lang="ko-KR" altLang="en-US" sz="2400" dirty="0">
                <a:solidFill>
                  <a:schemeClr val="tx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금</a:t>
            </a:r>
            <a:r>
              <a:rPr lang="en-US" altLang="ko-KR" sz="2400" dirty="0">
                <a:solidFill>
                  <a:schemeClr val="tx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endParaRPr lang="ko-KR" altLang="en-US" sz="2400" dirty="0">
              <a:solidFill>
                <a:schemeClr val="tx1"/>
              </a:solidFill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sp>
        <p:nvSpPr>
          <p:cNvPr id="7" name="화살표: 오각형 6">
            <a:extLst>
              <a:ext uri="{FF2B5EF4-FFF2-40B4-BE49-F238E27FC236}">
                <a16:creationId xmlns:a16="http://schemas.microsoft.com/office/drawing/2014/main" id="{9C1DE504-A046-148A-4574-2CA7D0F1A19B}"/>
              </a:ext>
            </a:extLst>
          </p:cNvPr>
          <p:cNvSpPr/>
          <p:nvPr/>
        </p:nvSpPr>
        <p:spPr>
          <a:xfrm>
            <a:off x="7195127" y="1990437"/>
            <a:ext cx="2133600" cy="680798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err="1">
                <a:solidFill>
                  <a:schemeClr val="tx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메대</a:t>
            </a:r>
            <a:r>
              <a:rPr lang="en-US" altLang="ko-KR" sz="2400" dirty="0">
                <a:solidFill>
                  <a:schemeClr val="tx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/</a:t>
            </a:r>
            <a:r>
              <a:rPr lang="ko-KR" altLang="en-US" sz="2400" dirty="0" err="1">
                <a:solidFill>
                  <a:schemeClr val="tx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바사</a:t>
            </a:r>
            <a:r>
              <a:rPr lang="en-US" altLang="ko-KR" sz="2400" dirty="0">
                <a:solidFill>
                  <a:schemeClr val="tx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– </a:t>
            </a:r>
            <a:r>
              <a:rPr lang="ko-KR" altLang="en-US" sz="2400" dirty="0">
                <a:solidFill>
                  <a:schemeClr val="tx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은</a:t>
            </a:r>
            <a:r>
              <a:rPr lang="en-US" altLang="ko-KR" sz="2400" dirty="0">
                <a:solidFill>
                  <a:schemeClr val="tx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endParaRPr lang="ko-KR" altLang="en-US" sz="2400" dirty="0">
              <a:solidFill>
                <a:schemeClr val="tx1"/>
              </a:solidFill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sp>
        <p:nvSpPr>
          <p:cNvPr id="8" name="화살표: 오각형 7">
            <a:extLst>
              <a:ext uri="{FF2B5EF4-FFF2-40B4-BE49-F238E27FC236}">
                <a16:creationId xmlns:a16="http://schemas.microsoft.com/office/drawing/2014/main" id="{292B6FBE-4664-E56C-B764-3A9E33827A54}"/>
              </a:ext>
            </a:extLst>
          </p:cNvPr>
          <p:cNvSpPr/>
          <p:nvPr/>
        </p:nvSpPr>
        <p:spPr>
          <a:xfrm>
            <a:off x="7195127" y="3260437"/>
            <a:ext cx="2133600" cy="680798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헬라</a:t>
            </a:r>
            <a:r>
              <a:rPr lang="en-US" altLang="ko-KR" sz="2400" dirty="0">
                <a:solidFill>
                  <a:schemeClr val="tx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– </a:t>
            </a:r>
            <a:r>
              <a:rPr lang="ko-KR" altLang="en-US" sz="2400" dirty="0">
                <a:solidFill>
                  <a:schemeClr val="tx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동</a:t>
            </a:r>
            <a:r>
              <a:rPr lang="en-US" altLang="ko-KR" sz="2400" dirty="0">
                <a:solidFill>
                  <a:schemeClr val="tx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endParaRPr lang="ko-KR" altLang="en-US" sz="2400" dirty="0">
              <a:solidFill>
                <a:schemeClr val="tx1"/>
              </a:solidFill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sp>
        <p:nvSpPr>
          <p:cNvPr id="9" name="화살표: 오각형 8">
            <a:extLst>
              <a:ext uri="{FF2B5EF4-FFF2-40B4-BE49-F238E27FC236}">
                <a16:creationId xmlns:a16="http://schemas.microsoft.com/office/drawing/2014/main" id="{6984CEE6-1CAC-6649-7CB9-3E9B5B4E6D5A}"/>
              </a:ext>
            </a:extLst>
          </p:cNvPr>
          <p:cNvSpPr/>
          <p:nvPr/>
        </p:nvSpPr>
        <p:spPr>
          <a:xfrm>
            <a:off x="7227457" y="4752111"/>
            <a:ext cx="2133600" cy="680798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로마</a:t>
            </a:r>
            <a:r>
              <a:rPr lang="en-US" altLang="ko-KR" sz="2400" b="1" dirty="0"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– </a:t>
            </a:r>
            <a:r>
              <a:rPr lang="ko-KR" altLang="en-US" sz="2400" b="1" dirty="0"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철</a:t>
            </a:r>
            <a:r>
              <a:rPr lang="en-US" altLang="ko-KR" sz="2400" b="1" dirty="0"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endParaRPr lang="ko-KR" altLang="en-US" sz="2400" b="1" dirty="0">
              <a:solidFill>
                <a:schemeClr val="bg1"/>
              </a:solidFill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sp>
        <p:nvSpPr>
          <p:cNvPr id="10" name="화살표: 오각형 9">
            <a:extLst>
              <a:ext uri="{FF2B5EF4-FFF2-40B4-BE49-F238E27FC236}">
                <a16:creationId xmlns:a16="http://schemas.microsoft.com/office/drawing/2014/main" id="{05A6F002-8CD1-69FD-CBE4-30CFC6283452}"/>
              </a:ext>
            </a:extLst>
          </p:cNvPr>
          <p:cNvSpPr/>
          <p:nvPr/>
        </p:nvSpPr>
        <p:spPr>
          <a:xfrm>
            <a:off x="7227457" y="5992475"/>
            <a:ext cx="2133600" cy="680798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err="1"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에돔</a:t>
            </a:r>
            <a:r>
              <a:rPr lang="en-US" altLang="ko-KR" sz="2400" dirty="0"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– </a:t>
            </a:r>
            <a:r>
              <a:rPr lang="ko-KR" altLang="en-US" sz="2400" dirty="0"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진흙</a:t>
            </a:r>
            <a:r>
              <a:rPr lang="en-US" altLang="ko-KR" sz="2400" dirty="0"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endParaRPr lang="ko-KR" altLang="en-US" sz="2400" dirty="0">
              <a:solidFill>
                <a:schemeClr val="bg1"/>
              </a:solidFill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981FAF3-0741-EF1B-FCA3-FECDC22BA5F8}"/>
              </a:ext>
            </a:extLst>
          </p:cNvPr>
          <p:cNvSpPr/>
          <p:nvPr/>
        </p:nvSpPr>
        <p:spPr>
          <a:xfrm>
            <a:off x="6998942" y="508764"/>
            <a:ext cx="2329786" cy="10898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CD9D613-CAC1-6387-459A-FE3956E5003C}"/>
              </a:ext>
            </a:extLst>
          </p:cNvPr>
          <p:cNvSpPr/>
          <p:nvPr/>
        </p:nvSpPr>
        <p:spPr>
          <a:xfrm>
            <a:off x="6998942" y="3055890"/>
            <a:ext cx="2329786" cy="10898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313B550-ADD7-913C-5C4A-A23D6A58574D}"/>
              </a:ext>
            </a:extLst>
          </p:cNvPr>
          <p:cNvSpPr/>
          <p:nvPr/>
        </p:nvSpPr>
        <p:spPr>
          <a:xfrm>
            <a:off x="6998941" y="5698839"/>
            <a:ext cx="2329786" cy="10898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3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FC42E12-A33F-0F4C-8CAF-A8D0FD5A9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89CC4D4-ADA0-7138-D5C7-FB6087A6E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5" descr="nebuchadnezzargoldenstatue">
            <a:extLst>
              <a:ext uri="{FF2B5EF4-FFF2-40B4-BE49-F238E27FC236}">
                <a16:creationId xmlns:a16="http://schemas.microsoft.com/office/drawing/2014/main" id="{7C4272ED-DF88-8AF8-4BFE-DC49FB8AB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45" y="868218"/>
            <a:ext cx="223798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36">
            <a:extLst>
              <a:ext uri="{FF2B5EF4-FFF2-40B4-BE49-F238E27FC236}">
                <a16:creationId xmlns:a16="http://schemas.microsoft.com/office/drawing/2014/main" id="{F8CDA166-A43B-FA38-15EC-9F2224AEF5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7" y="723757"/>
            <a:ext cx="2682815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28E124DE-6259-84B7-18E3-C78892973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5346" y="258618"/>
            <a:ext cx="3009900" cy="554038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90980" tIns="45473" rIns="90980" bIns="45473" anchor="ctr">
            <a:spAutoFit/>
          </a:bodyPr>
          <a:lstStyle>
            <a:lvl1pPr defTabSz="906463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1pPr>
            <a:lvl2pPr marL="742950" indent="-285750" defTabSz="906463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2pPr>
            <a:lvl3pPr marL="1143000" indent="-228600" defTabSz="906463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3pPr>
            <a:lvl4pPr marL="1600200" indent="-228600" defTabSz="906463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4pPr>
            <a:lvl5pPr marL="2057400" indent="-228600" defTabSz="906463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5pPr>
            <a:lvl6pPr marL="25146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6pPr>
            <a:lvl7pPr marL="29718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7pPr>
            <a:lvl8pPr marL="34290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8pPr>
            <a:lvl9pPr marL="38862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3000" dirty="0" err="1">
                <a:latin typeface="Adobe Gothic Std B" panose="020B0800000000000000" pitchFamily="34" charset="-127"/>
                <a:ea typeface="Adobe Gothic Std B" panose="020B0800000000000000" pitchFamily="34" charset="-127"/>
                <a:cs typeface="Adobe Gothic Std B" panose="020B0800000000000000" pitchFamily="34" charset="-127"/>
              </a:rPr>
              <a:t>금신상</a:t>
            </a:r>
            <a:r>
              <a:rPr lang="en-US" altLang="ko-KR" sz="3000" dirty="0">
                <a:latin typeface="Adobe Gothic Std B" panose="020B0800000000000000" pitchFamily="34" charset="-127"/>
                <a:ea typeface="Adobe Gothic Std B" panose="020B0800000000000000" pitchFamily="34" charset="-127"/>
                <a:cs typeface="Adobe Gothic Std B" panose="020B0800000000000000" pitchFamily="34" charset="-127"/>
              </a:rPr>
              <a:t> </a:t>
            </a:r>
            <a:r>
              <a:rPr lang="ko-KR" altLang="en-US" sz="3000" dirty="0">
                <a:latin typeface="Adobe Gothic Std B" panose="020B0800000000000000" pitchFamily="34" charset="-127"/>
                <a:ea typeface="Adobe Gothic Std B" panose="020B0800000000000000" pitchFamily="34" charset="-127"/>
                <a:cs typeface="Adobe Gothic Std B" panose="020B0800000000000000" pitchFamily="34" charset="-127"/>
              </a:rPr>
              <a:t>높이</a:t>
            </a:r>
          </a:p>
        </p:txBody>
      </p:sp>
      <p:sp>
        <p:nvSpPr>
          <p:cNvPr id="7" name="직사각형 3">
            <a:extLst>
              <a:ext uri="{FF2B5EF4-FFF2-40B4-BE49-F238E27FC236}">
                <a16:creationId xmlns:a16="http://schemas.microsoft.com/office/drawing/2014/main" id="{D0DA1C24-0192-FDE5-5426-4F1D5BA7D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150" y="5933931"/>
            <a:ext cx="1290637" cy="461962"/>
          </a:xfrm>
          <a:prstGeom prst="rect">
            <a:avLst/>
          </a:prstGeom>
          <a:solidFill>
            <a:srgbClr val="F8F8F8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45473" tIns="22754" rIns="45473" bIns="22754">
            <a:spAutoFit/>
          </a:bodyPr>
          <a:lstStyle>
            <a:lvl1pPr defTabSz="906463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1pPr>
            <a:lvl2pPr marL="742950" indent="-285750" defTabSz="906463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2pPr>
            <a:lvl3pPr marL="1143000" indent="-228600" defTabSz="906463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3pPr>
            <a:lvl4pPr marL="1600200" indent="-228600" defTabSz="906463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4pPr>
            <a:lvl5pPr marL="2057400" indent="-228600" defTabSz="906463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5pPr>
            <a:lvl6pPr marL="25146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6pPr>
            <a:lvl7pPr marL="29718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7pPr>
            <a:lvl8pPr marL="34290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8pPr>
            <a:lvl9pPr marL="38862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2700">
                <a:solidFill>
                  <a:srgbClr val="00B0F0"/>
                </a:solidFill>
                <a:latin typeface="Adobe Gothic Std B" panose="020B0800000000000000" pitchFamily="34" charset="-127"/>
                <a:ea typeface="Adobe Gothic Std B" panose="020B0800000000000000" pitchFamily="34" charset="-127"/>
                <a:cs typeface="Adobe Gothic Std B" panose="020B0800000000000000" pitchFamily="34" charset="-127"/>
              </a:rPr>
              <a:t>6 </a:t>
            </a:r>
            <a:r>
              <a:rPr lang="ko-KR" altLang="en-US" sz="2700">
                <a:solidFill>
                  <a:srgbClr val="00B0F0"/>
                </a:solidFill>
                <a:latin typeface="Adobe Gothic Std B" panose="020B0800000000000000" pitchFamily="34" charset="-127"/>
                <a:ea typeface="Adobe Gothic Std B" panose="020B0800000000000000" pitchFamily="34" charset="-127"/>
                <a:cs typeface="Adobe Gothic Std B" panose="020B0800000000000000" pitchFamily="34" charset="-127"/>
              </a:rPr>
              <a:t>규빗</a:t>
            </a:r>
          </a:p>
        </p:txBody>
      </p:sp>
      <p:sp>
        <p:nvSpPr>
          <p:cNvPr id="8" name="위쪽 화살표 8">
            <a:extLst>
              <a:ext uri="{FF2B5EF4-FFF2-40B4-BE49-F238E27FC236}">
                <a16:creationId xmlns:a16="http://schemas.microsoft.com/office/drawing/2014/main" id="{87F7F0BB-9A2B-F036-20CB-6D7A5B1FF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6130" y="944419"/>
            <a:ext cx="274638" cy="2117725"/>
          </a:xfrm>
          <a:prstGeom prst="upArrow">
            <a:avLst>
              <a:gd name="adj1" fmla="val 50000"/>
              <a:gd name="adj2" fmla="val 5005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45505" tIns="22770" rIns="45505" bIns="22770"/>
          <a:lstStyle>
            <a:lvl1pPr defTabSz="90805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1pPr>
            <a:lvl2pPr marL="742950" indent="-285750" defTabSz="9080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2pPr>
            <a:lvl3pPr marL="1143000" indent="-228600" defTabSz="90805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3pPr>
            <a:lvl4pPr marL="1600200" indent="-228600" defTabSz="90805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4pPr>
            <a:lvl5pPr marL="2057400" indent="-228600" defTabSz="90805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600">
              <a:latin typeface="Adobe Gothic Std B" panose="020B0800000000000000" pitchFamily="34" charset="-127"/>
              <a:ea typeface="Adobe Gothic Std B" panose="020B0800000000000000" pitchFamily="34" charset="-127"/>
              <a:cs typeface="Adobe Gothic Std B" panose="020B0800000000000000" pitchFamily="34" charset="-127"/>
            </a:endParaRPr>
          </a:p>
        </p:txBody>
      </p:sp>
      <p:sp>
        <p:nvSpPr>
          <p:cNvPr id="9" name="아래쪽 화살표 9">
            <a:extLst>
              <a:ext uri="{FF2B5EF4-FFF2-40B4-BE49-F238E27FC236}">
                <a16:creationId xmlns:a16="http://schemas.microsoft.com/office/drawing/2014/main" id="{AF18033A-012F-847E-87E5-F26F3D77B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6130" y="3500293"/>
            <a:ext cx="252413" cy="2003425"/>
          </a:xfrm>
          <a:prstGeom prst="downArrow">
            <a:avLst>
              <a:gd name="adj1" fmla="val 50000"/>
              <a:gd name="adj2" fmla="val 4986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45505" tIns="22770" rIns="45505" bIns="22770"/>
          <a:lstStyle>
            <a:lvl1pPr defTabSz="90805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1pPr>
            <a:lvl2pPr marL="742950" indent="-285750" defTabSz="9080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2pPr>
            <a:lvl3pPr marL="1143000" indent="-228600" defTabSz="90805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3pPr>
            <a:lvl4pPr marL="1600200" indent="-228600" defTabSz="90805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4pPr>
            <a:lvl5pPr marL="2057400" indent="-228600" defTabSz="90805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600">
              <a:latin typeface="Adobe Gothic Std B" panose="020B0800000000000000" pitchFamily="34" charset="-127"/>
              <a:ea typeface="Adobe Gothic Std B" panose="020B0800000000000000" pitchFamily="34" charset="-127"/>
              <a:cs typeface="Adobe Gothic Std B" panose="020B0800000000000000" pitchFamily="34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ED7E6F2-3748-B51C-6A73-1184132C7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6596" y="3062144"/>
            <a:ext cx="1257300" cy="460375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505" tIns="22770" rIns="45505" bIns="22770">
            <a:spAutoFit/>
          </a:bodyPr>
          <a:lstStyle>
            <a:lvl1pPr defTabSz="906463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1pPr>
            <a:lvl2pPr marL="742950" indent="-285750" defTabSz="906463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2pPr>
            <a:lvl3pPr marL="1143000" indent="-228600" defTabSz="906463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3pPr>
            <a:lvl4pPr marL="1600200" indent="-228600" defTabSz="906463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4pPr>
            <a:lvl5pPr marL="2057400" indent="-228600" defTabSz="906463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5pPr>
            <a:lvl6pPr marL="25146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6pPr>
            <a:lvl7pPr marL="29718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7pPr>
            <a:lvl8pPr marL="34290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8pPr>
            <a:lvl9pPr marL="38862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2700">
                <a:solidFill>
                  <a:srgbClr val="00B0F0"/>
                </a:solidFill>
                <a:latin typeface="Adobe Gothic Std B" panose="020B0800000000000000" pitchFamily="34" charset="-127"/>
                <a:ea typeface="Adobe Gothic Std B" panose="020B0800000000000000" pitchFamily="34" charset="-127"/>
                <a:cs typeface="Adobe Gothic Std B" panose="020B0800000000000000" pitchFamily="34" charset="-127"/>
              </a:rPr>
              <a:t>60 </a:t>
            </a:r>
            <a:r>
              <a:rPr lang="ko-KR" altLang="en-US" sz="2700">
                <a:solidFill>
                  <a:srgbClr val="00B0F0"/>
                </a:solidFill>
                <a:latin typeface="Adobe Gothic Std B" panose="020B0800000000000000" pitchFamily="34" charset="-127"/>
                <a:ea typeface="Adobe Gothic Std B" panose="020B0800000000000000" pitchFamily="34" charset="-127"/>
                <a:cs typeface="Adobe Gothic Std B" panose="020B0800000000000000" pitchFamily="34" charset="-127"/>
              </a:rPr>
              <a:t>규빗</a:t>
            </a:r>
          </a:p>
        </p:txBody>
      </p:sp>
      <p:sp>
        <p:nvSpPr>
          <p:cNvPr id="11" name="오른쪽 화살표 10">
            <a:extLst>
              <a:ext uri="{FF2B5EF4-FFF2-40B4-BE49-F238E27FC236}">
                <a16:creationId xmlns:a16="http://schemas.microsoft.com/office/drawing/2014/main" id="{22A5B6D8-650F-5973-654D-C92291B02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8371" y="5649767"/>
            <a:ext cx="644525" cy="301625"/>
          </a:xfrm>
          <a:prstGeom prst="rightArrow">
            <a:avLst>
              <a:gd name="adj1" fmla="val 50000"/>
              <a:gd name="adj2" fmla="val 4995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45505" tIns="22770" rIns="45505" bIns="22770"/>
          <a:lstStyle>
            <a:lvl1pPr defTabSz="90805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1pPr>
            <a:lvl2pPr marL="742950" indent="-285750" defTabSz="9080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2pPr>
            <a:lvl3pPr marL="1143000" indent="-228600" defTabSz="90805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3pPr>
            <a:lvl4pPr marL="1600200" indent="-228600" defTabSz="90805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4pPr>
            <a:lvl5pPr marL="2057400" indent="-228600" defTabSz="90805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600" dirty="0">
              <a:latin typeface="Adobe Gothic Std B" panose="020B0800000000000000" pitchFamily="34" charset="-127"/>
              <a:ea typeface="Adobe Gothic Std B" panose="020B0800000000000000" pitchFamily="34" charset="-127"/>
              <a:cs typeface="Adobe Gothic Std B" panose="020B0800000000000000" pitchFamily="34" charset="-127"/>
            </a:endParaRPr>
          </a:p>
        </p:txBody>
      </p:sp>
      <p:sp>
        <p:nvSpPr>
          <p:cNvPr id="12" name="왼쪽 화살표 11">
            <a:extLst>
              <a:ext uri="{FF2B5EF4-FFF2-40B4-BE49-F238E27FC236}">
                <a16:creationId xmlns:a16="http://schemas.microsoft.com/office/drawing/2014/main" id="{7CCC8099-9A68-5A4B-BED6-FDD9AE396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5696" y="5666440"/>
            <a:ext cx="666750" cy="301625"/>
          </a:xfrm>
          <a:prstGeom prst="leftArrow">
            <a:avLst>
              <a:gd name="adj1" fmla="val 50000"/>
              <a:gd name="adj2" fmla="val 5006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45505" tIns="22770" rIns="45505" bIns="22770"/>
          <a:lstStyle>
            <a:lvl1pPr defTabSz="90805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1pPr>
            <a:lvl2pPr marL="742950" indent="-285750" defTabSz="9080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2pPr>
            <a:lvl3pPr marL="1143000" indent="-228600" defTabSz="90805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3pPr>
            <a:lvl4pPr marL="1600200" indent="-228600" defTabSz="90805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4pPr>
            <a:lvl5pPr marL="2057400" indent="-228600" defTabSz="90805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ko-KR" altLang="en-US" sz="1600" dirty="0">
              <a:latin typeface="Adobe Gothic Std B" panose="020B0800000000000000" pitchFamily="34" charset="-127"/>
              <a:ea typeface="Adobe Gothic Std B" panose="020B0800000000000000" pitchFamily="34" charset="-127"/>
              <a:cs typeface="Adobe Gothic Std B" panose="020B0800000000000000" pitchFamily="34" charset="-127"/>
            </a:endParaRPr>
          </a:p>
        </p:txBody>
      </p:sp>
      <p:pic>
        <p:nvPicPr>
          <p:cNvPr id="13" name="Picture 19" descr="http://www.shutchinson.co.uk/wp-content/uploads/2010/04/HumanMale_Wip.jpg">
            <a:extLst>
              <a:ext uri="{FF2B5EF4-FFF2-40B4-BE49-F238E27FC236}">
                <a16:creationId xmlns:a16="http://schemas.microsoft.com/office/drawing/2014/main" id="{2BCC4997-2043-AF2F-6031-A4D42C6C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7" r="11450"/>
          <a:stretch>
            <a:fillRect/>
          </a:stretch>
        </p:blipFill>
        <p:spPr bwMode="auto">
          <a:xfrm>
            <a:off x="3994092" y="5211618"/>
            <a:ext cx="2794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http://www.shutchinson.co.uk/wp-content/uploads/2010/04/HumanMale_Wip.jpg">
            <a:extLst>
              <a:ext uri="{FF2B5EF4-FFF2-40B4-BE49-F238E27FC236}">
                <a16:creationId xmlns:a16="http://schemas.microsoft.com/office/drawing/2014/main" id="{1B87AD9B-16DA-F6B0-882E-DF478C418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7" r="11450"/>
          <a:stretch>
            <a:fillRect/>
          </a:stretch>
        </p:blipFill>
        <p:spPr bwMode="auto">
          <a:xfrm>
            <a:off x="3981393" y="4930632"/>
            <a:ext cx="2778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" descr="http://www.shutchinson.co.uk/wp-content/uploads/2010/04/HumanMale_Wip.jpg">
            <a:extLst>
              <a:ext uri="{FF2B5EF4-FFF2-40B4-BE49-F238E27FC236}">
                <a16:creationId xmlns:a16="http://schemas.microsoft.com/office/drawing/2014/main" id="{36DC982D-F584-0DAC-3376-6D0E96188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7" r="11450"/>
          <a:stretch>
            <a:fillRect/>
          </a:stretch>
        </p:blipFill>
        <p:spPr bwMode="auto">
          <a:xfrm>
            <a:off x="3994092" y="4649643"/>
            <a:ext cx="2794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http://www.shutchinson.co.uk/wp-content/uploads/2010/04/HumanMale_Wip.jpg">
            <a:extLst>
              <a:ext uri="{FF2B5EF4-FFF2-40B4-BE49-F238E27FC236}">
                <a16:creationId xmlns:a16="http://schemas.microsoft.com/office/drawing/2014/main" id="{9F21FA48-23D2-F739-2F41-5C28F6EE4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7" r="11450"/>
          <a:stretch>
            <a:fillRect/>
          </a:stretch>
        </p:blipFill>
        <p:spPr bwMode="auto">
          <a:xfrm>
            <a:off x="3994092" y="4367069"/>
            <a:ext cx="2794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그룹 38">
            <a:extLst>
              <a:ext uri="{FF2B5EF4-FFF2-40B4-BE49-F238E27FC236}">
                <a16:creationId xmlns:a16="http://schemas.microsoft.com/office/drawing/2014/main" id="{912B5F43-4220-20C9-109C-828690E0FB06}"/>
              </a:ext>
            </a:extLst>
          </p:cNvPr>
          <p:cNvGrpSpPr>
            <a:grpSpLocks/>
          </p:cNvGrpSpPr>
          <p:nvPr/>
        </p:nvGrpSpPr>
        <p:grpSpPr bwMode="auto">
          <a:xfrm>
            <a:off x="3994092" y="3260582"/>
            <a:ext cx="292100" cy="1112837"/>
            <a:chOff x="839787" y="5809901"/>
            <a:chExt cx="583097" cy="2224793"/>
          </a:xfrm>
        </p:grpSpPr>
        <p:pic>
          <p:nvPicPr>
            <p:cNvPr id="18" name="Picture 19" descr="http://www.shutchinson.co.uk/wp-content/uploads/2010/04/HumanMale_Wip.jpg">
              <a:extLst>
                <a:ext uri="{FF2B5EF4-FFF2-40B4-BE49-F238E27FC236}">
                  <a16:creationId xmlns:a16="http://schemas.microsoft.com/office/drawing/2014/main" id="{7666810E-389E-C627-E9A1-590E56168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47" r="11450"/>
            <a:stretch>
              <a:fillRect/>
            </a:stretch>
          </p:blipFill>
          <p:spPr bwMode="auto">
            <a:xfrm>
              <a:off x="866291" y="7497541"/>
              <a:ext cx="556593" cy="53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9" descr="http://www.shutchinson.co.uk/wp-content/uploads/2010/04/HumanMale_Wip.jpg">
              <a:extLst>
                <a:ext uri="{FF2B5EF4-FFF2-40B4-BE49-F238E27FC236}">
                  <a16:creationId xmlns:a16="http://schemas.microsoft.com/office/drawing/2014/main" id="{CC0EA6B1-2D70-D5E1-E629-9DFC0C886F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47" r="11450"/>
            <a:stretch>
              <a:fillRect/>
            </a:stretch>
          </p:blipFill>
          <p:spPr bwMode="auto">
            <a:xfrm>
              <a:off x="839787" y="6934994"/>
              <a:ext cx="556593" cy="53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http://www.shutchinson.co.uk/wp-content/uploads/2010/04/HumanMale_Wip.jpg">
              <a:extLst>
                <a:ext uri="{FF2B5EF4-FFF2-40B4-BE49-F238E27FC236}">
                  <a16:creationId xmlns:a16="http://schemas.microsoft.com/office/drawing/2014/main" id="{B7EB6F20-0869-5D0F-069E-4130ECB6D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47" r="11450"/>
            <a:stretch>
              <a:fillRect/>
            </a:stretch>
          </p:blipFill>
          <p:spPr bwMode="auto">
            <a:xfrm>
              <a:off x="866291" y="6372448"/>
              <a:ext cx="556593" cy="53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9" descr="http://www.shutchinson.co.uk/wp-content/uploads/2010/04/HumanMale_Wip.jpg">
              <a:extLst>
                <a:ext uri="{FF2B5EF4-FFF2-40B4-BE49-F238E27FC236}">
                  <a16:creationId xmlns:a16="http://schemas.microsoft.com/office/drawing/2014/main" id="{2A9C3D46-1754-8B36-3320-F4D65A3F15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47" r="11450"/>
            <a:stretch>
              <a:fillRect/>
            </a:stretch>
          </p:blipFill>
          <p:spPr bwMode="auto">
            <a:xfrm>
              <a:off x="866291" y="5809901"/>
              <a:ext cx="556593" cy="53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그룹 43">
            <a:extLst>
              <a:ext uri="{FF2B5EF4-FFF2-40B4-BE49-F238E27FC236}">
                <a16:creationId xmlns:a16="http://schemas.microsoft.com/office/drawing/2014/main" id="{42A6BE13-591B-5744-27D2-28EE50420B80}"/>
              </a:ext>
            </a:extLst>
          </p:cNvPr>
          <p:cNvGrpSpPr>
            <a:grpSpLocks/>
          </p:cNvGrpSpPr>
          <p:nvPr/>
        </p:nvGrpSpPr>
        <p:grpSpPr bwMode="auto">
          <a:xfrm>
            <a:off x="4019492" y="2149332"/>
            <a:ext cx="292100" cy="1112837"/>
            <a:chOff x="1575283" y="3781647"/>
            <a:chExt cx="583097" cy="2224793"/>
          </a:xfrm>
        </p:grpSpPr>
        <p:pic>
          <p:nvPicPr>
            <p:cNvPr id="23" name="Picture 19" descr="http://www.shutchinson.co.uk/wp-content/uploads/2010/04/HumanMale_Wip.jpg">
              <a:extLst>
                <a:ext uri="{FF2B5EF4-FFF2-40B4-BE49-F238E27FC236}">
                  <a16:creationId xmlns:a16="http://schemas.microsoft.com/office/drawing/2014/main" id="{90227CE5-6B5D-43D8-3B70-208EC3EBD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47" r="11450"/>
            <a:stretch>
              <a:fillRect/>
            </a:stretch>
          </p:blipFill>
          <p:spPr bwMode="auto">
            <a:xfrm>
              <a:off x="1601787" y="5469287"/>
              <a:ext cx="556593" cy="53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9" descr="http://www.shutchinson.co.uk/wp-content/uploads/2010/04/HumanMale_Wip.jpg">
              <a:extLst>
                <a:ext uri="{FF2B5EF4-FFF2-40B4-BE49-F238E27FC236}">
                  <a16:creationId xmlns:a16="http://schemas.microsoft.com/office/drawing/2014/main" id="{87DCE79E-D9FD-17BC-3BE6-08733BD2FE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47" r="11450"/>
            <a:stretch>
              <a:fillRect/>
            </a:stretch>
          </p:blipFill>
          <p:spPr bwMode="auto">
            <a:xfrm>
              <a:off x="1575283" y="4906740"/>
              <a:ext cx="556593" cy="53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9" descr="http://www.shutchinson.co.uk/wp-content/uploads/2010/04/HumanMale_Wip.jpg">
              <a:extLst>
                <a:ext uri="{FF2B5EF4-FFF2-40B4-BE49-F238E27FC236}">
                  <a16:creationId xmlns:a16="http://schemas.microsoft.com/office/drawing/2014/main" id="{C008F473-A642-DE6C-5CC3-9655A65B88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47" r="11450"/>
            <a:stretch>
              <a:fillRect/>
            </a:stretch>
          </p:blipFill>
          <p:spPr bwMode="auto">
            <a:xfrm>
              <a:off x="1601787" y="4344194"/>
              <a:ext cx="556593" cy="53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9" descr="http://www.shutchinson.co.uk/wp-content/uploads/2010/04/HumanMale_Wip.jpg">
              <a:extLst>
                <a:ext uri="{FF2B5EF4-FFF2-40B4-BE49-F238E27FC236}">
                  <a16:creationId xmlns:a16="http://schemas.microsoft.com/office/drawing/2014/main" id="{CD7E01DB-C249-9B65-0253-1F02F43FF9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47" r="11450"/>
            <a:stretch>
              <a:fillRect/>
            </a:stretch>
          </p:blipFill>
          <p:spPr bwMode="auto">
            <a:xfrm>
              <a:off x="1601787" y="3781647"/>
              <a:ext cx="556593" cy="53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그룹 44">
            <a:extLst>
              <a:ext uri="{FF2B5EF4-FFF2-40B4-BE49-F238E27FC236}">
                <a16:creationId xmlns:a16="http://schemas.microsoft.com/office/drawing/2014/main" id="{0FF7AD8E-EAF7-2EDA-0BF5-F021251887B8}"/>
              </a:ext>
            </a:extLst>
          </p:cNvPr>
          <p:cNvGrpSpPr>
            <a:grpSpLocks/>
          </p:cNvGrpSpPr>
          <p:nvPr/>
        </p:nvGrpSpPr>
        <p:grpSpPr bwMode="auto">
          <a:xfrm>
            <a:off x="4032192" y="1050782"/>
            <a:ext cx="292100" cy="1112837"/>
            <a:chOff x="1575283" y="3781647"/>
            <a:chExt cx="583097" cy="2224793"/>
          </a:xfrm>
        </p:grpSpPr>
        <p:pic>
          <p:nvPicPr>
            <p:cNvPr id="28" name="Picture 19" descr="http://www.shutchinson.co.uk/wp-content/uploads/2010/04/HumanMale_Wip.jpg">
              <a:extLst>
                <a:ext uri="{FF2B5EF4-FFF2-40B4-BE49-F238E27FC236}">
                  <a16:creationId xmlns:a16="http://schemas.microsoft.com/office/drawing/2014/main" id="{E52383F3-C287-DA5D-C21B-40421C043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47" r="11450"/>
            <a:stretch>
              <a:fillRect/>
            </a:stretch>
          </p:blipFill>
          <p:spPr bwMode="auto">
            <a:xfrm>
              <a:off x="1601787" y="5469287"/>
              <a:ext cx="556593" cy="53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9" descr="http://www.shutchinson.co.uk/wp-content/uploads/2010/04/HumanMale_Wip.jpg">
              <a:extLst>
                <a:ext uri="{FF2B5EF4-FFF2-40B4-BE49-F238E27FC236}">
                  <a16:creationId xmlns:a16="http://schemas.microsoft.com/office/drawing/2014/main" id="{701FA765-F2A8-A9F8-0C9C-2204C0D019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47" r="11450"/>
            <a:stretch>
              <a:fillRect/>
            </a:stretch>
          </p:blipFill>
          <p:spPr bwMode="auto">
            <a:xfrm>
              <a:off x="1575283" y="4906740"/>
              <a:ext cx="556593" cy="53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9" descr="http://www.shutchinson.co.uk/wp-content/uploads/2010/04/HumanMale_Wip.jpg">
              <a:extLst>
                <a:ext uri="{FF2B5EF4-FFF2-40B4-BE49-F238E27FC236}">
                  <a16:creationId xmlns:a16="http://schemas.microsoft.com/office/drawing/2014/main" id="{9EBAFB13-F1AC-9E89-55C8-7297B49ED1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47" r="11450"/>
            <a:stretch>
              <a:fillRect/>
            </a:stretch>
          </p:blipFill>
          <p:spPr bwMode="auto">
            <a:xfrm>
              <a:off x="1601787" y="4344194"/>
              <a:ext cx="556593" cy="53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9" descr="http://www.shutchinson.co.uk/wp-content/uploads/2010/04/HumanMale_Wip.jpg">
              <a:extLst>
                <a:ext uri="{FF2B5EF4-FFF2-40B4-BE49-F238E27FC236}">
                  <a16:creationId xmlns:a16="http://schemas.microsoft.com/office/drawing/2014/main" id="{4C57A17E-C7FF-B9CD-F90E-50E4F8999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47" r="11450"/>
            <a:stretch>
              <a:fillRect/>
            </a:stretch>
          </p:blipFill>
          <p:spPr bwMode="auto">
            <a:xfrm>
              <a:off x="1601787" y="3781647"/>
              <a:ext cx="556593" cy="53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직사각형 6">
            <a:extLst>
              <a:ext uri="{FF2B5EF4-FFF2-40B4-BE49-F238E27FC236}">
                <a16:creationId xmlns:a16="http://schemas.microsoft.com/office/drawing/2014/main" id="{D88703E4-AAB3-368E-F102-0B032638C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3943" y="1235526"/>
            <a:ext cx="1681163" cy="461963"/>
          </a:xfrm>
          <a:prstGeom prst="rect">
            <a:avLst/>
          </a:prstGeom>
          <a:solidFill>
            <a:srgbClr val="F8F8F8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45473" tIns="22754" rIns="45473" bIns="22754">
            <a:spAutoFit/>
          </a:bodyPr>
          <a:lstStyle>
            <a:lvl1pPr defTabSz="906463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1pPr>
            <a:lvl2pPr marL="742950" indent="-285750" defTabSz="906463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2pPr>
            <a:lvl3pPr marL="1143000" indent="-228600" defTabSz="906463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3pPr>
            <a:lvl4pPr marL="1600200" indent="-228600" defTabSz="906463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4pPr>
            <a:lvl5pPr marL="2057400" indent="-228600" defTabSz="906463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5pPr>
            <a:lvl6pPr marL="25146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6pPr>
            <a:lvl7pPr marL="29718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7pPr>
            <a:lvl8pPr marL="34290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8pPr>
            <a:lvl9pPr marL="38862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2700" dirty="0">
                <a:solidFill>
                  <a:srgbClr val="007E39"/>
                </a:solidFill>
                <a:latin typeface="Adobe Gothic Std B" panose="020B0800000000000000" pitchFamily="34" charset="-127"/>
                <a:ea typeface="Adobe Gothic Std B" panose="020B0800000000000000" pitchFamily="34" charset="-127"/>
                <a:cs typeface="Adobe Gothic Std B" panose="020B0800000000000000" pitchFamily="34" charset="-127"/>
              </a:rPr>
              <a:t>약</a:t>
            </a:r>
            <a:r>
              <a:rPr lang="en-US" altLang="ko-KR" sz="2700" dirty="0">
                <a:solidFill>
                  <a:srgbClr val="007E39"/>
                </a:solidFill>
                <a:latin typeface="Adobe Gothic Std B" panose="020B0800000000000000" pitchFamily="34" charset="-127"/>
                <a:ea typeface="Adobe Gothic Std B" panose="020B0800000000000000" pitchFamily="34" charset="-127"/>
                <a:cs typeface="Adobe Gothic Std B" panose="020B0800000000000000" pitchFamily="34" charset="-127"/>
              </a:rPr>
              <a:t> 50cm</a:t>
            </a:r>
            <a:endParaRPr lang="ko-KR" altLang="en-US" sz="2700" dirty="0">
              <a:solidFill>
                <a:srgbClr val="007E39"/>
              </a:solidFill>
              <a:latin typeface="Adobe Gothic Std B" panose="020B0800000000000000" pitchFamily="34" charset="-127"/>
              <a:ea typeface="Adobe Gothic Std B" panose="020B0800000000000000" pitchFamily="34" charset="-127"/>
              <a:cs typeface="Adobe Gothic Std B" panose="020B0800000000000000" pitchFamily="34" charset="-127"/>
            </a:endParaRPr>
          </a:p>
        </p:txBody>
      </p:sp>
      <p:sp>
        <p:nvSpPr>
          <p:cNvPr id="33" name="직사각형 3">
            <a:extLst>
              <a:ext uri="{FF2B5EF4-FFF2-40B4-BE49-F238E27FC236}">
                <a16:creationId xmlns:a16="http://schemas.microsoft.com/office/drawing/2014/main" id="{6004ABB8-7B2D-8451-E998-93E3C42E3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738" y="637237"/>
            <a:ext cx="2506654" cy="461962"/>
          </a:xfrm>
          <a:prstGeom prst="rect">
            <a:avLst/>
          </a:prstGeom>
          <a:solidFill>
            <a:srgbClr val="F8F8F8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 lIns="45473" tIns="22754" rIns="45473" bIns="22754">
            <a:spAutoFit/>
          </a:bodyPr>
          <a:lstStyle>
            <a:lvl1pPr defTabSz="906463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1pPr>
            <a:lvl2pPr marL="742950" indent="-285750" defTabSz="906463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2pPr>
            <a:lvl3pPr marL="1143000" indent="-228600" defTabSz="906463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3pPr>
            <a:lvl4pPr marL="1600200" indent="-228600" defTabSz="906463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4pPr>
            <a:lvl5pPr marL="2057400" indent="-228600" defTabSz="906463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5pPr>
            <a:lvl6pPr marL="25146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6pPr>
            <a:lvl7pPr marL="29718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7pPr>
            <a:lvl8pPr marL="34290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8pPr>
            <a:lvl9pPr marL="38862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2700" dirty="0">
                <a:solidFill>
                  <a:srgbClr val="00B0F0"/>
                </a:solidFill>
                <a:latin typeface="Adobe Gothic Std B" panose="020B0800000000000000" pitchFamily="34" charset="-127"/>
                <a:ea typeface="Adobe Gothic Std B" panose="020B0800000000000000" pitchFamily="34" charset="-127"/>
                <a:cs typeface="Adobe Gothic Std B" panose="020B0800000000000000" pitchFamily="34" charset="-127"/>
              </a:rPr>
              <a:t>1 </a:t>
            </a:r>
            <a:r>
              <a:rPr lang="ko-KR" altLang="en-US" sz="2700" dirty="0" err="1">
                <a:solidFill>
                  <a:srgbClr val="00B0F0"/>
                </a:solidFill>
                <a:latin typeface="Adobe Gothic Std B" panose="020B0800000000000000" pitchFamily="34" charset="-127"/>
                <a:ea typeface="Adobe Gothic Std B" panose="020B0800000000000000" pitchFamily="34" charset="-127"/>
                <a:cs typeface="Adobe Gothic Std B" panose="020B0800000000000000" pitchFamily="34" charset="-127"/>
              </a:rPr>
              <a:t>규빗</a:t>
            </a:r>
            <a:r>
              <a:rPr lang="en-US" altLang="ko-KR" sz="2700" dirty="0">
                <a:solidFill>
                  <a:srgbClr val="00B0F0"/>
                </a:solidFill>
                <a:latin typeface="Adobe Gothic Std B" panose="020B0800000000000000" pitchFamily="34" charset="-127"/>
                <a:ea typeface="Adobe Gothic Std B" panose="020B0800000000000000" pitchFamily="34" charset="-127"/>
                <a:cs typeface="Adobe Gothic Std B" panose="020B0800000000000000" pitchFamily="34" charset="-127"/>
              </a:rPr>
              <a:t>=?</a:t>
            </a:r>
            <a:endParaRPr lang="ko-KR" altLang="en-US" sz="2700" dirty="0">
              <a:solidFill>
                <a:srgbClr val="00B0F0"/>
              </a:solidFill>
              <a:latin typeface="Adobe Gothic Std B" panose="020B0800000000000000" pitchFamily="34" charset="-127"/>
              <a:ea typeface="Adobe Gothic Std B" panose="020B0800000000000000" pitchFamily="34" charset="-127"/>
              <a:cs typeface="Adobe Gothic Std B" panose="020B0800000000000000" pitchFamily="34" charset="-127"/>
            </a:endParaRPr>
          </a:p>
        </p:txBody>
      </p:sp>
      <p:sp>
        <p:nvSpPr>
          <p:cNvPr id="34" name="직사각형 6">
            <a:extLst>
              <a:ext uri="{FF2B5EF4-FFF2-40B4-BE49-F238E27FC236}">
                <a16:creationId xmlns:a16="http://schemas.microsoft.com/office/drawing/2014/main" id="{0BC6A2CA-404D-B274-C56E-D8AF60428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2686" y="3676308"/>
            <a:ext cx="1681163" cy="461963"/>
          </a:xfrm>
          <a:prstGeom prst="rect">
            <a:avLst/>
          </a:prstGeom>
          <a:solidFill>
            <a:srgbClr val="F8F8F8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45473" tIns="22754" rIns="45473" bIns="22754">
            <a:spAutoFit/>
          </a:bodyPr>
          <a:lstStyle>
            <a:lvl1pPr defTabSz="906463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1pPr>
            <a:lvl2pPr marL="742950" indent="-285750" defTabSz="906463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2pPr>
            <a:lvl3pPr marL="1143000" indent="-228600" defTabSz="906463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3pPr>
            <a:lvl4pPr marL="1600200" indent="-228600" defTabSz="906463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4pPr>
            <a:lvl5pPr marL="2057400" indent="-228600" defTabSz="906463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5pPr>
            <a:lvl6pPr marL="25146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6pPr>
            <a:lvl7pPr marL="29718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7pPr>
            <a:lvl8pPr marL="34290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8pPr>
            <a:lvl9pPr marL="3886200" indent="-228600" defTabSz="906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Franklin Gothic Medium" panose="020B0603020102020204" pitchFamily="34" charset="0"/>
                <a:ea typeface="HY견고딕" panose="02030600000101010101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ko-KR" altLang="en-US" sz="2700" dirty="0">
                <a:solidFill>
                  <a:srgbClr val="007E39"/>
                </a:solidFill>
                <a:latin typeface="Adobe Gothic Std B" panose="020B0800000000000000" pitchFamily="34" charset="-127"/>
                <a:ea typeface="Adobe Gothic Std B" panose="020B0800000000000000" pitchFamily="34" charset="-127"/>
                <a:cs typeface="Adobe Gothic Std B" panose="020B0800000000000000" pitchFamily="34" charset="-127"/>
              </a:rPr>
              <a:t>약</a:t>
            </a:r>
            <a:r>
              <a:rPr lang="en-US" altLang="ko-KR" sz="2700" dirty="0">
                <a:solidFill>
                  <a:srgbClr val="007E39"/>
                </a:solidFill>
                <a:latin typeface="Adobe Gothic Std B" panose="020B0800000000000000" pitchFamily="34" charset="-127"/>
                <a:ea typeface="Adobe Gothic Std B" panose="020B0800000000000000" pitchFamily="34" charset="-127"/>
                <a:cs typeface="Adobe Gothic Std B" panose="020B0800000000000000" pitchFamily="34" charset="-127"/>
              </a:rPr>
              <a:t> 30 m</a:t>
            </a:r>
            <a:endParaRPr lang="ko-KR" altLang="en-US" sz="2700" dirty="0">
              <a:solidFill>
                <a:srgbClr val="007E39"/>
              </a:solidFill>
              <a:latin typeface="Adobe Gothic Std B" panose="020B0800000000000000" pitchFamily="34" charset="-127"/>
              <a:ea typeface="Adobe Gothic Std B" panose="020B0800000000000000" pitchFamily="34" charset="-127"/>
              <a:cs typeface="Adobe Gothic Std B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146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8" grpId="0" animBg="1" autoUpdateAnimBg="0"/>
      <p:bldP spid="9" grpId="0" animBg="1" autoUpdateAnimBg="0"/>
      <p:bldP spid="10" grpId="0" animBg="1" autoUpdateAnimBg="0"/>
      <p:bldP spid="11" grpId="0" animBg="1" autoUpdateAnimBg="0"/>
      <p:bldP spid="12" grpId="0" animBg="1" autoUpdateAnimBg="0"/>
      <p:bldP spid="32" grpId="0" animBg="1" autoUpdateAnimBg="0"/>
      <p:bldP spid="33" grpId="0" animBg="1" autoUpdateAnimBg="0"/>
      <p:bldP spid="34" grpId="0" animBg="1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라마단 기간은 이슬람 최대 쇼핑 시즌?!···라마단 기간과 시간이 국가마다 다른 이유!">
            <a:extLst>
              <a:ext uri="{FF2B5EF4-FFF2-40B4-BE49-F238E27FC236}">
                <a16:creationId xmlns:a16="http://schemas.microsoft.com/office/drawing/2014/main" id="{26C1669F-E78E-B074-E637-CDAD62152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r="16536"/>
          <a:stretch>
            <a:fillRect/>
          </a:stretch>
        </p:blipFill>
        <p:spPr bwMode="auto">
          <a:xfrm>
            <a:off x="20" y="10"/>
            <a:ext cx="84502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C6F0675-D929-10D8-6F67-3F45F184AC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02" r="21066" b="1"/>
          <a:stretch>
            <a:fillRect/>
          </a:stretch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AutoShape 2" descr="attachment/메카/4f...">
            <a:extLst>
              <a:ext uri="{FF2B5EF4-FFF2-40B4-BE49-F238E27FC236}">
                <a16:creationId xmlns:a16="http://schemas.microsoft.com/office/drawing/2014/main" id="{B4E32C76-DBA2-E79B-F258-4D065D2E67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9B21E6-3D76-1810-222D-B59107663091}"/>
              </a:ext>
            </a:extLst>
          </p:cNvPr>
          <p:cNvSpPr txBox="1"/>
          <p:nvPr/>
        </p:nvSpPr>
        <p:spPr>
          <a:xfrm>
            <a:off x="806688" y="874685"/>
            <a:ext cx="50234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b="0" i="0" dirty="0">
                <a:solidFill>
                  <a:schemeClr val="bg1"/>
                </a:solidFill>
                <a:effectLst/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, </a:t>
            </a:r>
            <a:r>
              <a:rPr lang="ko-KR" altLang="en-US" sz="4000" b="1" i="0" u="none" strike="noStrike" dirty="0">
                <a:solidFill>
                  <a:schemeClr val="bg1"/>
                </a:solidFill>
                <a:effectLst/>
                <a:latin typeface="AppleSDGothicNeoEB00" panose="02000503000000000000" pitchFamily="2" charset="-127"/>
                <a:ea typeface="AppleSDGothicNeoEB00" panose="02000503000000000000" pitchFamily="2" charset="-127"/>
                <a:hlinkClick r:id="rId4" tooltip="이슬람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이슬람</a:t>
            </a:r>
            <a:r>
              <a:rPr lang="ko-KR" altLang="en-US" sz="4000" b="1" i="0" dirty="0">
                <a:solidFill>
                  <a:schemeClr val="bg1"/>
                </a:solidFill>
                <a:effectLst/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 제</a:t>
            </a:r>
            <a:r>
              <a:rPr lang="en-US" altLang="ko-KR" sz="4000" b="1" i="0" dirty="0">
                <a:solidFill>
                  <a:schemeClr val="bg1"/>
                </a:solidFill>
                <a:effectLst/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1</a:t>
            </a:r>
            <a:r>
              <a:rPr lang="ko-KR" altLang="en-US" sz="4000" b="1" i="0" dirty="0">
                <a:solidFill>
                  <a:schemeClr val="bg1"/>
                </a:solidFill>
                <a:effectLst/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의 </a:t>
            </a:r>
            <a:r>
              <a:rPr lang="ko-KR" altLang="en-US" sz="4000" b="1" i="0" u="none" strike="noStrike" dirty="0">
                <a:solidFill>
                  <a:schemeClr val="bg1"/>
                </a:solidFill>
                <a:effectLst/>
                <a:latin typeface="AppleSDGothicNeoEB00" panose="02000503000000000000" pitchFamily="2" charset="-127"/>
                <a:ea typeface="AppleSDGothicNeoEB00" panose="02000503000000000000" pitchFamily="2" charset="-127"/>
                <a:hlinkClick r:id="rId5" tooltip="성지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성지</a:t>
            </a:r>
            <a:r>
              <a:rPr lang="ko-KR" altLang="en-US" sz="4000" b="1" i="0" u="none" strike="noStrike" dirty="0">
                <a:solidFill>
                  <a:schemeClr val="bg1"/>
                </a:solidFill>
                <a:effectLst/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 </a:t>
            </a:r>
            <a:r>
              <a:rPr lang="en-US" altLang="ko-KR" sz="4000" b="1" i="0" u="none" strike="noStrike" dirty="0">
                <a:solidFill>
                  <a:schemeClr val="bg1"/>
                </a:solidFill>
                <a:effectLst/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= ???</a:t>
            </a:r>
            <a:endParaRPr lang="ko-KR" altLang="en-US" sz="4000" dirty="0">
              <a:solidFill>
                <a:schemeClr val="bg1"/>
              </a:solidFill>
              <a:latin typeface="AppleSDGothicNeoEB00" panose="02000503000000000000" pitchFamily="2" charset="-127"/>
              <a:ea typeface="AppleSDGothicNeoEB00" panose="02000503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9C436-B5EA-6D52-C532-E279EBDAA0E9}"/>
              </a:ext>
            </a:extLst>
          </p:cNvPr>
          <p:cNvSpPr txBox="1"/>
          <p:nvPr/>
        </p:nvSpPr>
        <p:spPr>
          <a:xfrm>
            <a:off x="4386251" y="1808515"/>
            <a:ext cx="1839576" cy="117435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매카</a:t>
            </a:r>
            <a:r>
              <a:rPr lang="en-US" altLang="ko-KR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 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9813BB-9A34-A1E1-8A46-84D5FD39D019}"/>
              </a:ext>
            </a:extLst>
          </p:cNvPr>
          <p:cNvSpPr txBox="1"/>
          <p:nvPr/>
        </p:nvSpPr>
        <p:spPr>
          <a:xfrm>
            <a:off x="9660666" y="3518376"/>
            <a:ext cx="1839576" cy="117435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카바</a:t>
            </a:r>
            <a:r>
              <a:rPr lang="en-US" altLang="ko-KR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 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화살표: 아래쪽 7">
            <a:extLst>
              <a:ext uri="{FF2B5EF4-FFF2-40B4-BE49-F238E27FC236}">
                <a16:creationId xmlns:a16="http://schemas.microsoft.com/office/drawing/2014/main" id="{0A4DA750-9520-5A16-7C38-976B700E21D3}"/>
              </a:ext>
            </a:extLst>
          </p:cNvPr>
          <p:cNvSpPr/>
          <p:nvPr/>
        </p:nvSpPr>
        <p:spPr>
          <a:xfrm>
            <a:off x="10223405" y="2110684"/>
            <a:ext cx="426262" cy="60501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167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E18EC6E9-FED4-1AC3-D680-E3557DA30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01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196FDFED-9A88-A0E5-6BE0-A55648F81270}"/>
              </a:ext>
            </a:extLst>
          </p:cNvPr>
          <p:cNvSpPr/>
          <p:nvPr/>
        </p:nvSpPr>
        <p:spPr>
          <a:xfrm>
            <a:off x="2344439" y="130629"/>
            <a:ext cx="7390827" cy="356822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556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67633-7839-9859-007F-28CA53473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42755C37-47CB-B086-4E04-537E7A0A70A8}"/>
              </a:ext>
            </a:extLst>
          </p:cNvPr>
          <p:cNvSpPr/>
          <p:nvPr/>
        </p:nvSpPr>
        <p:spPr>
          <a:xfrm>
            <a:off x="727842" y="1607290"/>
            <a:ext cx="10869244" cy="3046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내 </a:t>
            </a:r>
            <a:r>
              <a:rPr lang="en-US" altLang="ko-KR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)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가 </a:t>
            </a:r>
            <a:r>
              <a:rPr lang="ko-KR" altLang="en-US" sz="48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네게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48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족하도다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이는 내 능력이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데서 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온전하여짐이라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하신지라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…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나의 여러 약한 것들에 대하여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하리니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이는 그리스도의 능력이 내게 머물게 하려 함이라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C48D75E-39E7-0D3A-5C2E-3B6A5E966CB7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4897579E-AD0F-5E61-B81E-2EB7D53E15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7AFD2C9A-15C3-9301-70A7-D8CB2F2F1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CEFE3D0A-8D99-0334-4CAC-ABDFBC1A5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6734F56C-D42B-AC04-4447-6DA29D7EB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8F0A1D86-EDD7-3F88-D435-25C3EC0F5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AE383EAB-3CD0-1999-5FCA-C71D41EF2EC3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0A914BD-3CA0-DDB0-BC3D-C50EE934F93A}"/>
              </a:ext>
            </a:extLst>
          </p:cNvPr>
          <p:cNvSpPr txBox="1"/>
          <p:nvPr/>
        </p:nvSpPr>
        <p:spPr>
          <a:xfrm>
            <a:off x="759245" y="513293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은혜</a:t>
            </a:r>
            <a:r>
              <a:rPr lang="en-US" altLang="ko-KR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E02C02C2-7ECE-21B7-CC8C-E7E3FB2CF8AA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2025.08.03.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F64099-CC64-7530-CD77-0A6666EDEF17}"/>
              </a:ext>
            </a:extLst>
          </p:cNvPr>
          <p:cNvSpPr txBox="1"/>
          <p:nvPr/>
        </p:nvSpPr>
        <p:spPr>
          <a:xfrm>
            <a:off x="6096000" y="5142081"/>
            <a:ext cx="212320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자랑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1C64CF-8C3A-51F1-0117-1D3465F52096}"/>
              </a:ext>
            </a:extLst>
          </p:cNvPr>
          <p:cNvSpPr txBox="1"/>
          <p:nvPr/>
        </p:nvSpPr>
        <p:spPr>
          <a:xfrm>
            <a:off x="3341415" y="514208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약한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57814DB-5EA5-0532-3E06-1B862B051125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DBBBC781-D864-A06C-C0C8-EC06E412A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4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610EF5-067E-4F7A-8CC6-849CF7B86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A, </a:t>
            </a:r>
            <a:r>
              <a:rPr lang="ko-KR" altLang="en-US" b="1" dirty="0"/>
              <a:t>정치</a:t>
            </a:r>
            <a:r>
              <a:rPr lang="en-US" altLang="ko-KR" b="1" dirty="0"/>
              <a:t>, </a:t>
            </a:r>
            <a:r>
              <a:rPr lang="ko-KR" altLang="en-US" b="1" dirty="0"/>
              <a:t>헌법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4950EE3-9AD3-433C-9651-EA41682A1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15204"/>
          </a:xfrm>
        </p:spPr>
        <p:txBody>
          <a:bodyPr>
            <a:normAutofit fontScale="92500" lnSpcReduction="20000"/>
          </a:bodyPr>
          <a:lstStyle/>
          <a:p>
            <a:pPr marL="0" indent="0" fontAlgn="base">
              <a:lnSpc>
                <a:spcPct val="150000"/>
              </a:lnSpc>
              <a:buNone/>
            </a:pPr>
            <a:r>
              <a:rPr lang="en-US" altLang="ko-KR" sz="3500" b="1" dirty="0"/>
              <a:t>1, </a:t>
            </a:r>
            <a:r>
              <a:rPr lang="ko-KR" altLang="en-US" sz="3500" b="1" dirty="0"/>
              <a:t>본 교단의 정식 명칭으로 옳은 것은</a:t>
            </a:r>
            <a:r>
              <a:rPr lang="en-US" altLang="ko-KR" sz="3500" b="1" dirty="0"/>
              <a:t>?</a:t>
            </a:r>
            <a:endParaRPr lang="ko-KR" altLang="en-US" sz="3500" dirty="0"/>
          </a:p>
          <a:p>
            <a:pPr marL="0" indent="0" fontAlgn="base">
              <a:lnSpc>
                <a:spcPct val="150000"/>
              </a:lnSpc>
              <a:buNone/>
            </a:pPr>
            <a:r>
              <a:rPr lang="en-US" altLang="ko-KR" sz="3200" b="1" dirty="0"/>
              <a:t>(1) </a:t>
            </a:r>
            <a:r>
              <a:rPr lang="ko-KR" altLang="en-US" sz="3200" b="1" dirty="0"/>
              <a:t>기독교 대한 하나님의 성회 </a:t>
            </a:r>
            <a:r>
              <a:rPr lang="ko-KR" altLang="en-US" sz="3200" b="1" dirty="0" err="1"/>
              <a:t>순복음</a:t>
            </a:r>
            <a:r>
              <a:rPr lang="ko-KR" altLang="en-US" sz="3200" b="1" dirty="0"/>
              <a:t> 총회</a:t>
            </a:r>
            <a:endParaRPr lang="ko-KR" altLang="en-US" sz="3200" dirty="0"/>
          </a:p>
          <a:p>
            <a:pPr marL="0" indent="0" fontAlgn="base">
              <a:lnSpc>
                <a:spcPct val="150000"/>
              </a:lnSpc>
              <a:buNone/>
            </a:pPr>
            <a:r>
              <a:rPr lang="en-US" altLang="ko-KR" sz="3200" b="1" dirty="0"/>
              <a:t>(2) </a:t>
            </a:r>
            <a:r>
              <a:rPr lang="ko-KR" altLang="en-US" sz="3200" b="1" dirty="0"/>
              <a:t>기독교 대한 하나님의 성회</a:t>
            </a:r>
            <a:r>
              <a:rPr lang="en-US" altLang="ko-KR" sz="3200" b="1" dirty="0"/>
              <a:t>(</a:t>
            </a:r>
            <a:r>
              <a:rPr lang="ko-KR" altLang="en-US" sz="3200" b="1" dirty="0" err="1"/>
              <a:t>순복음</a:t>
            </a:r>
            <a:r>
              <a:rPr lang="en-US" altLang="ko-KR" sz="3200" b="1" dirty="0"/>
              <a:t>)</a:t>
            </a:r>
            <a:endParaRPr lang="ko-KR" altLang="en-US" sz="3200" dirty="0"/>
          </a:p>
          <a:p>
            <a:pPr marL="0" indent="0" fontAlgn="base">
              <a:lnSpc>
                <a:spcPct val="150000"/>
              </a:lnSpc>
              <a:buNone/>
            </a:pPr>
            <a:r>
              <a:rPr lang="en-US" altLang="ko-KR" sz="3200" b="1" dirty="0"/>
              <a:t>(3) </a:t>
            </a:r>
            <a:r>
              <a:rPr lang="ko-KR" altLang="en-US" sz="3200" b="1" dirty="0"/>
              <a:t>예수교 대한 하나님의 성회</a:t>
            </a:r>
            <a:r>
              <a:rPr lang="en-US" altLang="ko-KR" sz="3200" b="1" dirty="0"/>
              <a:t>(</a:t>
            </a:r>
            <a:r>
              <a:rPr lang="ko-KR" altLang="en-US" sz="3200" b="1" dirty="0"/>
              <a:t>개혁</a:t>
            </a:r>
            <a:r>
              <a:rPr lang="en-US" altLang="ko-KR" sz="3200" b="1" dirty="0"/>
              <a:t>)</a:t>
            </a:r>
            <a:endParaRPr lang="ko-KR" altLang="en-US" sz="3200" dirty="0"/>
          </a:p>
          <a:p>
            <a:pPr marL="0" indent="0" fontAlgn="base">
              <a:lnSpc>
                <a:spcPct val="150000"/>
              </a:lnSpc>
              <a:buNone/>
            </a:pPr>
            <a:r>
              <a:rPr lang="en-US" altLang="ko-KR" sz="3200" b="1" dirty="0"/>
              <a:t>(4) </a:t>
            </a:r>
            <a:r>
              <a:rPr lang="ko-KR" altLang="en-US" sz="3200" b="1" dirty="0"/>
              <a:t>기독교 대한 하나님의 성회</a:t>
            </a:r>
            <a:r>
              <a:rPr lang="en-US" altLang="ko-KR" sz="3200" b="1" dirty="0"/>
              <a:t>(</a:t>
            </a:r>
            <a:r>
              <a:rPr lang="ko-KR" altLang="en-US" sz="3200" b="1" dirty="0"/>
              <a:t>개혁</a:t>
            </a:r>
            <a:r>
              <a:rPr lang="en-US" altLang="ko-KR" sz="3200" b="1" dirty="0"/>
              <a:t>)</a:t>
            </a:r>
            <a:endParaRPr lang="ko-KR" altLang="en-US" sz="3200" dirty="0"/>
          </a:p>
          <a:p>
            <a:pPr marL="0" indent="0">
              <a:lnSpc>
                <a:spcPct val="150000"/>
              </a:lnSpc>
              <a:buNone/>
            </a:pPr>
            <a:endParaRPr lang="ko-KR" altLang="en-US" sz="3200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D2FA54A-E396-429F-9821-2B277F5353B2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5" name="그래픽 4">
            <a:extLst>
              <a:ext uri="{FF2B5EF4-FFF2-40B4-BE49-F238E27FC236}">
                <a16:creationId xmlns:a16="http://schemas.microsoft.com/office/drawing/2014/main" id="{469E063B-F88A-463E-9B62-82C5C9B3A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id="{E04D8123-7746-444E-91C4-16ECF1DF2714}"/>
              </a:ext>
            </a:extLst>
          </p:cNvPr>
          <p:cNvSpPr/>
          <p:nvPr/>
        </p:nvSpPr>
        <p:spPr>
          <a:xfrm>
            <a:off x="762000" y="4800600"/>
            <a:ext cx="762000" cy="74022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769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6AA2CDD-95A3-0C4F-2C58-D94A32C3AA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5" r="35653" b="9090"/>
          <a:stretch>
            <a:fillRect/>
          </a:stretch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F99AA2D0-512D-2233-2832-9DA3F88D4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 fontScale="90000"/>
          </a:bodyPr>
          <a:lstStyle/>
          <a:p>
            <a:pPr algn="ctr"/>
            <a:r>
              <a:rPr lang="ko-KR" altLang="en-US" sz="5400" dirty="0">
                <a:solidFill>
                  <a:schemeClr val="bg1"/>
                </a:solidFill>
              </a:rPr>
              <a:t>가시오가피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F9331F2-E87D-4B88-FAD1-8B72559D9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3822771" cy="3207258"/>
          </a:xfrm>
        </p:spPr>
        <p:txBody>
          <a:bodyPr anchor="t">
            <a:normAutofit/>
          </a:bodyPr>
          <a:lstStyle/>
          <a:p>
            <a:r>
              <a:rPr lang="ko-KR" altLang="en-US" sz="1700" dirty="0">
                <a:solidFill>
                  <a:schemeClr val="bg1"/>
                </a:solidFill>
              </a:rPr>
              <a:t>사포닌 함량 많고</a:t>
            </a:r>
            <a:endParaRPr lang="en-US" altLang="ko-KR" sz="1700" dirty="0">
              <a:solidFill>
                <a:schemeClr val="bg1"/>
              </a:solidFill>
            </a:endParaRPr>
          </a:p>
          <a:p>
            <a:r>
              <a:rPr lang="ko-KR" altLang="en-US" sz="1700" dirty="0">
                <a:solidFill>
                  <a:schemeClr val="bg1"/>
                </a:solidFill>
              </a:rPr>
              <a:t>시베리아 인삼</a:t>
            </a:r>
            <a:endParaRPr lang="en-US" altLang="ko-KR" sz="1700" dirty="0">
              <a:solidFill>
                <a:schemeClr val="bg1"/>
              </a:solidFill>
            </a:endParaRPr>
          </a:p>
          <a:p>
            <a:r>
              <a:rPr lang="ko-KR" altLang="en-US" sz="1700" dirty="0" err="1">
                <a:solidFill>
                  <a:schemeClr val="bg1"/>
                </a:solidFill>
              </a:rPr>
              <a:t>아칸소사이드</a:t>
            </a:r>
            <a:r>
              <a:rPr lang="ko-KR" altLang="en-US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>
                <a:solidFill>
                  <a:schemeClr val="bg1"/>
                </a:solidFill>
              </a:rPr>
              <a:t>B.D-</a:t>
            </a:r>
            <a:r>
              <a:rPr lang="ko-KR" altLang="en-US" sz="1700" dirty="0">
                <a:solidFill>
                  <a:schemeClr val="bg1"/>
                </a:solidFill>
              </a:rPr>
              <a:t>독성물질제거</a:t>
            </a:r>
            <a:endParaRPr lang="en-US" altLang="ko-KR" sz="1700" dirty="0">
              <a:solidFill>
                <a:schemeClr val="bg1"/>
              </a:solidFill>
            </a:endParaRPr>
          </a:p>
          <a:p>
            <a:r>
              <a:rPr lang="ko-KR" altLang="en-US" sz="1700" dirty="0" err="1">
                <a:solidFill>
                  <a:schemeClr val="bg1"/>
                </a:solidFill>
              </a:rPr>
              <a:t>엘루테로사이드</a:t>
            </a:r>
            <a:r>
              <a:rPr lang="en-US" altLang="ko-KR" sz="1700" dirty="0">
                <a:solidFill>
                  <a:schemeClr val="bg1"/>
                </a:solidFill>
              </a:rPr>
              <a:t>-</a:t>
            </a:r>
            <a:r>
              <a:rPr lang="ko-KR" altLang="en-US" sz="1700" dirty="0">
                <a:solidFill>
                  <a:schemeClr val="bg1"/>
                </a:solidFill>
              </a:rPr>
              <a:t>뼈 밀도 높임</a:t>
            </a:r>
          </a:p>
        </p:txBody>
      </p:sp>
    </p:spTree>
    <p:extLst>
      <p:ext uri="{BB962C8B-B14F-4D97-AF65-F5344CB8AC3E}">
        <p14:creationId xmlns:p14="http://schemas.microsoft.com/office/powerpoint/2010/main" val="388617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813C3-AFE2-FA3D-AAB1-B68AD58BB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3A0E64-A368-D742-28E9-40554D04B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8C2B9A8-C0AC-8A1D-5E96-EA2983F01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E1437E1-584D-6339-5828-5C2B260EBF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2578107-1288-A3BF-5546-2BEA56D73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38176C4B-B559-02C2-4650-242BFBF420A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Picture 2" descr="건강바이블 &gt; 건강정보 &gt;">
            <a:extLst>
              <a:ext uri="{FF2B5EF4-FFF2-40B4-BE49-F238E27FC236}">
                <a16:creationId xmlns:a16="http://schemas.microsoft.com/office/drawing/2014/main" id="{D0A3715C-DE6A-CD58-3B49-4268D8E47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FC0894AA-1C30-7533-1DFD-8ADA9E5DB738}"/>
              </a:ext>
            </a:extLst>
          </p:cNvPr>
          <p:cNvSpPr/>
          <p:nvPr/>
        </p:nvSpPr>
        <p:spPr>
          <a:xfrm>
            <a:off x="8123408" y="5666874"/>
            <a:ext cx="1694360" cy="5726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839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36869-D5CD-B955-5726-83B758438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B2B827-D04E-BA1A-9B44-23D985F1B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9A21C89-17C1-B6D5-4D5C-FE140660A2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00677DB-C0D7-1671-0A98-8BCF9D8DBB4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5B4052E-845C-7F2A-9154-EFF50800F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31AABA12-F8CE-83C8-52D1-13ADA604A1D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7751589-BF28-D4E9-CF48-0D622D02A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3B983BB4-6ADC-2C50-247F-1F8AFB551B46}"/>
              </a:ext>
            </a:extLst>
          </p:cNvPr>
          <p:cNvSpPr/>
          <p:nvPr/>
        </p:nvSpPr>
        <p:spPr>
          <a:xfrm>
            <a:off x="5248820" y="402795"/>
            <a:ext cx="1694360" cy="5726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766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412B8-B5F8-949E-F8BD-7D6866E77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D1505E8-A5D3-C44C-6E39-B04C86763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683C7C2-74AA-CCC1-E3C7-CF0B152C0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깜빡깜빡은 더 이상 그만! 장기 기억력 높여보자!">
            <a:extLst>
              <a:ext uri="{FF2B5EF4-FFF2-40B4-BE49-F238E27FC236}">
                <a16:creationId xmlns:a16="http://schemas.microsoft.com/office/drawing/2014/main" id="{48942837-C8BB-B23C-9675-805FE7222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017930-0C0F-92DD-FC07-E99026D657B2}"/>
              </a:ext>
            </a:extLst>
          </p:cNvPr>
          <p:cNvSpPr txBox="1"/>
          <p:nvPr/>
        </p:nvSpPr>
        <p:spPr>
          <a:xfrm>
            <a:off x="3423210" y="4311449"/>
            <a:ext cx="2437773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전두엽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794432-2522-B039-FF10-143A778EABA8}"/>
              </a:ext>
            </a:extLst>
          </p:cNvPr>
          <p:cNvSpPr txBox="1"/>
          <p:nvPr/>
        </p:nvSpPr>
        <p:spPr>
          <a:xfrm>
            <a:off x="6720841" y="4311449"/>
            <a:ext cx="1886550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해마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566F3C8D-E5B3-8BA5-F4EA-23798DB20072}"/>
              </a:ext>
            </a:extLst>
          </p:cNvPr>
          <p:cNvSpPr/>
          <p:nvPr/>
        </p:nvSpPr>
        <p:spPr>
          <a:xfrm rot="16200000">
            <a:off x="4573064" y="3631923"/>
            <a:ext cx="855846" cy="35882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F6DA4ADD-7D2E-AFE8-134F-7A7BE3CF65C4}"/>
              </a:ext>
            </a:extLst>
          </p:cNvPr>
          <p:cNvSpPr/>
          <p:nvPr/>
        </p:nvSpPr>
        <p:spPr>
          <a:xfrm rot="16200000">
            <a:off x="7099697" y="3569177"/>
            <a:ext cx="855846" cy="358821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267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4CA20-3D41-0459-E19C-BCEAC04F4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68B280-54D1-6C99-7EAA-7EC407D69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20B7AB9-5B1E-A157-BCEA-E2500045E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49987F1-FF4E-C339-F147-06AD3A187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8"/>
            <a:ext cx="12175926" cy="6851822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E7140C9A-76EF-BA3B-CC81-D286A36547D8}"/>
              </a:ext>
            </a:extLst>
          </p:cNvPr>
          <p:cNvSpPr/>
          <p:nvPr/>
        </p:nvSpPr>
        <p:spPr>
          <a:xfrm>
            <a:off x="7988968" y="1263316"/>
            <a:ext cx="541421" cy="56230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BF73EBF8-74E2-634B-479D-22B69ACC429E}"/>
              </a:ext>
            </a:extLst>
          </p:cNvPr>
          <p:cNvSpPr/>
          <p:nvPr/>
        </p:nvSpPr>
        <p:spPr>
          <a:xfrm>
            <a:off x="6324600" y="1279775"/>
            <a:ext cx="1495926" cy="56230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54301D-E37D-9BB1-4053-916CD449C59D}"/>
              </a:ext>
            </a:extLst>
          </p:cNvPr>
          <p:cNvSpPr txBox="1"/>
          <p:nvPr/>
        </p:nvSpPr>
        <p:spPr>
          <a:xfrm>
            <a:off x="2679064" y="893215"/>
            <a:ext cx="2953408" cy="130251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시냅스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170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6C85F-1AE6-4D4E-6C64-2334CE9FE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7B58FACB-9297-710C-E96C-0BCB93AA5900}"/>
              </a:ext>
            </a:extLst>
          </p:cNvPr>
          <p:cNvSpPr/>
          <p:nvPr/>
        </p:nvSpPr>
        <p:spPr>
          <a:xfrm>
            <a:off x="727842" y="1607290"/>
            <a:ext cx="10869244" cy="332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이르시되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4800" dirty="0">
                <a:highlight>
                  <a:srgbClr val="00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그물을 배 </a:t>
            </a:r>
            <a:r>
              <a:rPr lang="en-US" altLang="ko-KR" sz="4800" dirty="0">
                <a:highlight>
                  <a:srgbClr val="00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   )</a:t>
            </a:r>
            <a:r>
              <a:rPr lang="ko-KR" altLang="en-US" sz="4800" dirty="0">
                <a:highlight>
                  <a:srgbClr val="00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에 던지라 </a:t>
            </a:r>
            <a:r>
              <a:rPr lang="ko-KR" altLang="en-US" sz="4800" dirty="0">
                <a:highlight>
                  <a:srgbClr val="00FFFF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그리하면 잡으리라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하시니 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이에 던졌더니 </a:t>
            </a:r>
            <a:r>
              <a:rPr lang="en-US" altLang="ko-KR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 </a:t>
            </a:r>
            <a:r>
              <a:rPr lang="en-US" altLang="ko-KR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가 많아 </a:t>
            </a:r>
            <a:r>
              <a:rPr lang="en-US" altLang="ko-KR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</a:t>
            </a:r>
            <a:r>
              <a:rPr lang="en-US" altLang="ko-KR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들 수 없더라</a:t>
            </a:r>
            <a:r>
              <a:rPr lang="en-US" altLang="ko-KR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요</a:t>
            </a:r>
            <a:r>
              <a:rPr lang="en-US" altLang="ko-KR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21:6)</a:t>
            </a:r>
            <a:endParaRPr lang="ko-KR" altLang="en-US" sz="48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F990749F-C2FF-C074-A733-162C080C1E2B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02E40EAE-5340-D806-BE61-C5B1BCD0F4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501704A8-C85C-7E2D-BC8D-090FCD9B1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46B21107-882B-DF83-E57F-DB30497B2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A21653C4-8B5D-161E-3D65-6ABE6080E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CBF23C5E-B126-DEF1-4656-77C89118F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F0FFF0A7-1CCD-50BD-2F48-0D465D5FF735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96615E5-0B70-FC60-5FA1-A5B87CF20C12}"/>
              </a:ext>
            </a:extLst>
          </p:cNvPr>
          <p:cNvSpPr txBox="1"/>
          <p:nvPr/>
        </p:nvSpPr>
        <p:spPr>
          <a:xfrm>
            <a:off x="759245" y="513293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오른편</a:t>
            </a: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C991478A-1AE7-E240-6D3D-2BE251892BE7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2025.07.27.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793D47-C7A6-F2B9-EB67-C5CE01B9F85D}"/>
              </a:ext>
            </a:extLst>
          </p:cNvPr>
          <p:cNvSpPr txBox="1"/>
          <p:nvPr/>
        </p:nvSpPr>
        <p:spPr>
          <a:xfrm>
            <a:off x="6096000" y="5142081"/>
            <a:ext cx="212320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그물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90B3AB-C86D-3934-D11E-1AC987CC9DFD}"/>
              </a:ext>
            </a:extLst>
          </p:cNvPr>
          <p:cNvSpPr txBox="1"/>
          <p:nvPr/>
        </p:nvSpPr>
        <p:spPr>
          <a:xfrm>
            <a:off x="3341415" y="514208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물고기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66F76E3E-C000-453A-6B26-D555D35647F0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5B72F642-77E2-992B-5123-1B5B3F23E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3">
            <a:extLst>
              <a:ext uri="{FF2B5EF4-FFF2-40B4-BE49-F238E27FC236}">
                <a16:creationId xmlns:a16="http://schemas.microsoft.com/office/drawing/2014/main" id="{CA47B677-0253-2B47-98C6-2D857C866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4625" y="2373267"/>
            <a:ext cx="3854742" cy="179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6" tIns="12696" rIns="12696" bIns="12696"/>
          <a:lstStyle>
            <a:lvl1pPr latinLnBrk="1">
              <a:spcBef>
                <a:spcPct val="20000"/>
              </a:spcBef>
              <a:buChar char="•"/>
              <a:defRPr kumimoji="1" sz="6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56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4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just" latinLnBrk="0">
              <a:spcBef>
                <a:spcPct val="0"/>
              </a:spcBef>
              <a:buFontTx/>
              <a:buNone/>
            </a:pPr>
            <a:endParaRPr kumimoji="0" lang="ko-KR" altLang="ko-KR" sz="100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sp>
        <p:nvSpPr>
          <p:cNvPr id="78851" name="Rectangle 341">
            <a:extLst>
              <a:ext uri="{FF2B5EF4-FFF2-40B4-BE49-F238E27FC236}">
                <a16:creationId xmlns:a16="http://schemas.microsoft.com/office/drawing/2014/main" id="{88D659D1-F038-2049-B205-F55A9BE56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622" y="4092306"/>
            <a:ext cx="5616637" cy="942852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12696" tIns="12696" rIns="12696" bIns="12696"/>
          <a:lstStyle>
            <a:lvl1pPr latinLnBrk="1">
              <a:spcBef>
                <a:spcPct val="20000"/>
              </a:spcBef>
              <a:buChar char="•"/>
              <a:defRPr kumimoji="1" sz="6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56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4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kumimoji="0" lang="en-US" altLang="ko-KR" sz="6649">
                <a:solidFill>
                  <a:srgbClr val="FFFF00"/>
                </a:solidFill>
                <a:latin typeface="Shebrew" pitchFamily="2" charset="0"/>
                <a:ea typeface="바탕" panose="02030600000101010101" pitchFamily="18" charset="-127"/>
              </a:rPr>
              <a:t>{yhl)</a:t>
            </a:r>
            <a:r>
              <a:rPr kumimoji="0" lang="en-US" altLang="ko-KR" sz="6649">
                <a:solidFill>
                  <a:schemeClr val="bg1"/>
                </a:solidFill>
                <a:latin typeface="Shebrew" pitchFamily="2" charset="0"/>
                <a:ea typeface="바탕" panose="02030600000101010101" pitchFamily="18" charset="-127"/>
              </a:rPr>
              <a:t>h ynb </a:t>
            </a:r>
          </a:p>
        </p:txBody>
      </p:sp>
      <p:sp>
        <p:nvSpPr>
          <p:cNvPr id="78852" name="Rectangle 342">
            <a:extLst>
              <a:ext uri="{FF2B5EF4-FFF2-40B4-BE49-F238E27FC236}">
                <a16:creationId xmlns:a16="http://schemas.microsoft.com/office/drawing/2014/main" id="{810702A3-2114-4B47-A4CE-3BB1A66E7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622" y="2078029"/>
            <a:ext cx="5730922" cy="86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7" tIns="45719" rIns="91437" bIns="45719" anchor="ctr"/>
          <a:lstStyle>
            <a:lvl1pPr latinLnBrk="1">
              <a:spcBef>
                <a:spcPct val="20000"/>
              </a:spcBef>
              <a:buChar char="•"/>
              <a:defRPr kumimoji="1" sz="6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56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4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4799" b="1">
                <a:solidFill>
                  <a:srgbClr val="002060"/>
                </a:solidFill>
                <a:latin typeface="Apple SD Gothic Neo SemiBold" panose="02000300000000000000" pitchFamily="2" charset="-127"/>
                <a:ea typeface="Apple SD Gothic Neo SemiBold" panose="02000300000000000000" pitchFamily="2" charset="-127"/>
              </a:rPr>
              <a:t>‘</a:t>
            </a:r>
            <a:r>
              <a:rPr lang="ko-KR" altLang="en-US" sz="4799" b="1">
                <a:solidFill>
                  <a:srgbClr val="002060"/>
                </a:solidFill>
                <a:latin typeface="Apple SD Gothic Neo SemiBold" panose="02000300000000000000" pitchFamily="2" charset="-127"/>
                <a:ea typeface="Apple SD Gothic Neo SemiBold" panose="02000300000000000000" pitchFamily="2" charset="-127"/>
              </a:rPr>
              <a:t>하나님의 아들들’</a:t>
            </a:r>
          </a:p>
        </p:txBody>
      </p:sp>
      <p:sp>
        <p:nvSpPr>
          <p:cNvPr id="78947" name="Rectangle 440">
            <a:extLst>
              <a:ext uri="{FF2B5EF4-FFF2-40B4-BE49-F238E27FC236}">
                <a16:creationId xmlns:a16="http://schemas.microsoft.com/office/drawing/2014/main" id="{5E599D6E-E487-A54B-B6D9-144ED7FE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816" y="2941517"/>
            <a:ext cx="5581265" cy="92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7" tIns="45719" rIns="91437" bIns="45719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6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56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4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5399" b="1">
                <a:solidFill>
                  <a:srgbClr val="002060"/>
                </a:solidFill>
                <a:latin typeface="Apple SD Gothic Neo SemiBold" panose="02000300000000000000" pitchFamily="2" charset="-127"/>
                <a:ea typeface="Apple SD Gothic Neo SemiBold" panose="02000300000000000000" pitchFamily="2" charset="-127"/>
              </a:rPr>
              <a:t> the sons of God </a:t>
            </a:r>
          </a:p>
        </p:txBody>
      </p:sp>
      <p:sp>
        <p:nvSpPr>
          <p:cNvPr id="265" name="AutoShape 336">
            <a:extLst>
              <a:ext uri="{FF2B5EF4-FFF2-40B4-BE49-F238E27FC236}">
                <a16:creationId xmlns:a16="http://schemas.microsoft.com/office/drawing/2014/main" id="{66A22F5E-A1CF-8340-BC8E-28373F7A0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289" y="1168371"/>
            <a:ext cx="2908317" cy="1574829"/>
          </a:xfrm>
          <a:prstGeom prst="bevel">
            <a:avLst>
              <a:gd name="adj" fmla="val 7233"/>
            </a:avLst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401" tIns="45699" rIns="91401" bIns="45699" anchor="ctr" anchorCtr="0"/>
          <a:lstStyle>
            <a:lvl1pPr latinLnBrk="1">
              <a:spcBef>
                <a:spcPct val="20000"/>
              </a:spcBef>
              <a:buChar char="•"/>
              <a:defRPr kumimoji="1" sz="64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56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48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000">
                <a:solidFill>
                  <a:schemeClr val="tx1"/>
                </a:solidFill>
                <a:latin typeface="굴림" panose="020B0600000101010101" pitchFamily="34" charset="-127"/>
                <a:ea typeface="굴림" panose="020B0600000101010101" pitchFamily="34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kumimoji="0" lang="en-US" altLang="ko-KR" sz="7200" b="1">
                <a:solidFill>
                  <a:schemeClr val="bg1"/>
                </a:solidFill>
                <a:latin typeface="Apple SD Gothic Neo SemiBold" panose="02000300000000000000" pitchFamily="2" charset="-127"/>
                <a:ea typeface="바탕" panose="02030600000101010101" pitchFamily="18" charset="-127"/>
              </a:rPr>
              <a:t>153</a:t>
            </a:r>
            <a:endParaRPr kumimoji="0" lang="en-US" altLang="ko-KR" sz="4400" b="1">
              <a:solidFill>
                <a:srgbClr val="FFFF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79A806B-59FC-8C0D-08E9-14210D301957}"/>
              </a:ext>
            </a:extLst>
          </p:cNvPr>
          <p:cNvSpPr/>
          <p:nvPr/>
        </p:nvSpPr>
        <p:spPr>
          <a:xfrm>
            <a:off x="317165" y="1006346"/>
            <a:ext cx="4274457" cy="18988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325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02BEE0-C123-450B-B0B6-DD7BAAA4C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B8ABFBD-6184-43B5-88B5-2A2BA9369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AutoShape 2" descr="본향 뜻: 본디의 고향.">
            <a:extLst>
              <a:ext uri="{FF2B5EF4-FFF2-40B4-BE49-F238E27FC236}">
                <a16:creationId xmlns:a16="http://schemas.microsoft.com/office/drawing/2014/main" id="{4226BBE4-7182-49E7-A5A3-88BAC86986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AA7F039-F1D1-4CB7-BEC8-D1A065A6B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FCA736A9-BA57-C143-318D-615FA7B6E01E}"/>
              </a:ext>
            </a:extLst>
          </p:cNvPr>
          <p:cNvSpPr/>
          <p:nvPr/>
        </p:nvSpPr>
        <p:spPr>
          <a:xfrm>
            <a:off x="4042229" y="696686"/>
            <a:ext cx="4274457" cy="18988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165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C4D2E-D16D-B6E9-D13F-E6098CC07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3E6531A3-1756-257B-B627-AD7A417E36ED}"/>
              </a:ext>
            </a:extLst>
          </p:cNvPr>
          <p:cNvSpPr/>
          <p:nvPr/>
        </p:nvSpPr>
        <p:spPr>
          <a:xfrm>
            <a:off x="727842" y="1607290"/>
            <a:ext cx="10869244" cy="332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그들이 이제는 더 나은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사모하니 곧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)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에 있는 것이라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…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그들을 위하여 한 성을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)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하셨느니라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히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11:16)</a:t>
            </a:r>
            <a:endParaRPr lang="ko-KR" altLang="en-US" sz="48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C8892FB4-09A6-059B-E253-68BAA5871B07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90626404-CDE3-5A09-DC2E-0F4B7EA64F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EA779FC3-C3FB-8D2A-39C3-7C22D4D2A9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976EF367-4174-69BF-9C15-C88279477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AB54E805-D61C-EA40-DADE-AC1C557DF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78C99AD2-44A1-1363-1E9E-7524E71A2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E7E1EFE-19C3-DF9A-935A-5FBD3082B21A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B563E8F-E72A-90DD-E425-80757075527B}"/>
              </a:ext>
            </a:extLst>
          </p:cNvPr>
          <p:cNvSpPr txBox="1"/>
          <p:nvPr/>
        </p:nvSpPr>
        <p:spPr>
          <a:xfrm>
            <a:off x="759245" y="513293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본향</a:t>
            </a: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189DF2CD-3AFD-4103-53F4-6420280524CD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2025.07.20.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374060-579D-C453-2347-3B09B114F3A1}"/>
              </a:ext>
            </a:extLst>
          </p:cNvPr>
          <p:cNvSpPr txBox="1"/>
          <p:nvPr/>
        </p:nvSpPr>
        <p:spPr>
          <a:xfrm>
            <a:off x="6096000" y="5142081"/>
            <a:ext cx="212320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예비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48869F-FF29-41B0-9677-A926B6E884C4}"/>
              </a:ext>
            </a:extLst>
          </p:cNvPr>
          <p:cNvSpPr txBox="1"/>
          <p:nvPr/>
        </p:nvSpPr>
        <p:spPr>
          <a:xfrm>
            <a:off x="3341415" y="514208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하늘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8F6F67F6-439B-E04B-7087-167CE3B73C89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AB2FABBB-512E-B869-9DC2-DAF467AD1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624EF-EE2F-AA99-EB9F-2314850A7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A1BBA129-E932-673A-8997-8679F0EBDF6C}"/>
              </a:ext>
            </a:extLst>
          </p:cNvPr>
          <p:cNvSpPr/>
          <p:nvPr/>
        </p:nvSpPr>
        <p:spPr>
          <a:xfrm>
            <a:off x="727842" y="1607290"/>
            <a:ext cx="10869244" cy="22159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24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하나님은 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이시니 예배하는 자가 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과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로 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예배할지니라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요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4:24)</a:t>
            </a:r>
            <a:endParaRPr lang="ko-KR" altLang="en-US" sz="48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98A8BAE-1CAD-4A4D-86F9-7564DA8C60B1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9775A060-DDA4-B452-0674-4E2722575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2843C719-9774-C3D8-370A-A5EB6EB1E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9CC35F18-989D-6C6C-630E-F00C39F04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FB044942-1C62-E32A-A921-9CD739502E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01AA0EA4-ADE4-E890-CF96-0284F6129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EF91A57-AC14-C880-D14C-1358A64E59DC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447C6A0-77DD-720A-1E59-281EB402501C}"/>
              </a:ext>
            </a:extLst>
          </p:cNvPr>
          <p:cNvSpPr txBox="1"/>
          <p:nvPr/>
        </p:nvSpPr>
        <p:spPr>
          <a:xfrm>
            <a:off x="759245" y="513293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영</a:t>
            </a: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88BC1EC9-1D94-5214-15EB-EA30521DAE48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2025.07.13.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E5D465-DE1E-A68B-4403-176441E1629E}"/>
              </a:ext>
            </a:extLst>
          </p:cNvPr>
          <p:cNvSpPr txBox="1"/>
          <p:nvPr/>
        </p:nvSpPr>
        <p:spPr>
          <a:xfrm>
            <a:off x="6096000" y="5142081"/>
            <a:ext cx="212320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진리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81AC12-FA0E-85ED-74DA-630718B1BB0B}"/>
              </a:ext>
            </a:extLst>
          </p:cNvPr>
          <p:cNvSpPr txBox="1"/>
          <p:nvPr/>
        </p:nvSpPr>
        <p:spPr>
          <a:xfrm>
            <a:off x="3341415" y="514208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영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62BDFD8E-E53E-5F6A-50A6-310ECBDF3292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6E1D62AB-D8F8-74E9-346F-D6446FD5E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0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C0148-CAB4-0253-AB07-63F3073CB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,000 + 무료 성경 &amp; 도서 이미지 - Pixabay">
            <a:extLst>
              <a:ext uri="{FF2B5EF4-FFF2-40B4-BE49-F238E27FC236}">
                <a16:creationId xmlns:a16="http://schemas.microsoft.com/office/drawing/2014/main" id="{9CF61585-EA30-CE45-39ED-CA990D8E1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852" y="0"/>
            <a:ext cx="9533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C9795B79-2F7E-CE2F-1181-3A43B2644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7661B0-1ABD-C8F9-1801-100ED86EE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9B2C68CD-243D-B55F-44AE-13EB1F3A8B01}"/>
              </a:ext>
            </a:extLst>
          </p:cNvPr>
          <p:cNvSpPr/>
          <p:nvPr/>
        </p:nvSpPr>
        <p:spPr>
          <a:xfrm>
            <a:off x="0" y="-1"/>
            <a:ext cx="8165592" cy="6858001"/>
          </a:xfrm>
          <a:prstGeom prst="rect">
            <a:avLst/>
          </a:prstGeom>
          <a:gradFill>
            <a:gsLst>
              <a:gs pos="58000">
                <a:schemeClr val="tx1">
                  <a:alpha val="54000"/>
                </a:schemeClr>
              </a:gs>
              <a:gs pos="36000">
                <a:schemeClr val="tx1"/>
              </a:gs>
              <a:gs pos="79000">
                <a:schemeClr val="accent2">
                  <a:alpha val="0"/>
                  <a:lumMod val="32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>
              <a:lnSpc>
                <a:spcPct val="150000"/>
              </a:lnSpc>
            </a:pPr>
            <a:r>
              <a:rPr lang="en-US" altLang="ko-KR" sz="2800" b="1" dirty="0"/>
              <a:t>  </a:t>
            </a:r>
          </a:p>
          <a:p>
            <a:pPr fontAlgn="base" latinLnBrk="0">
              <a:lnSpc>
                <a:spcPct val="150000"/>
              </a:lnSpc>
            </a:pPr>
            <a:r>
              <a:rPr lang="en-US" altLang="ko-KR" sz="2400" b="1" dirty="0">
                <a:ln w="19050">
                  <a:solidFill>
                    <a:schemeClr val="accent6">
                      <a:lumMod val="50000"/>
                    </a:schemeClr>
                  </a:solidFill>
                </a:ln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</a:t>
            </a:r>
            <a:r>
              <a:rPr lang="ko-KR" altLang="en-US" sz="9600" b="1" spc="-300" dirty="0">
                <a:ln w="19050">
                  <a:solidFill>
                    <a:schemeClr val="accent6">
                      <a:lumMod val="50000"/>
                    </a:schemeClr>
                  </a:solidFill>
                </a:ln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소명</a:t>
            </a:r>
            <a:r>
              <a:rPr lang="ko-KR" altLang="en-US" sz="7200" b="1" spc="-300" dirty="0">
                <a:ln w="19050">
                  <a:solidFill>
                    <a:schemeClr val="accent6">
                      <a:lumMod val="50000"/>
                    </a:schemeClr>
                  </a:solidFill>
                </a:ln>
                <a:latin typeface="AppleSDGothicNeoH00" panose="02000503000000000000" pitchFamily="2" charset="-127"/>
                <a:ea typeface="AppleSDGothicNeoH00" panose="02000503000000000000" pitchFamily="2" charset="-127"/>
              </a:rPr>
              <a:t>교회</a:t>
            </a:r>
            <a:r>
              <a:rPr lang="ko-KR" altLang="en-US" sz="6000" b="1" spc="-300" dirty="0">
                <a:ln w="19050">
                  <a:solidFill>
                    <a:schemeClr val="accent6">
                      <a:lumMod val="50000"/>
                    </a:schemeClr>
                  </a:solidFill>
                </a:ln>
                <a:latin typeface="AppleSDGothicNeoH00" panose="02000503000000000000" pitchFamily="2" charset="-127"/>
                <a:ea typeface="AppleSDGothicNeoH00" panose="02000503000000000000" pitchFamily="2" charset="-127"/>
              </a:rPr>
              <a:t> </a:t>
            </a:r>
            <a:r>
              <a:rPr lang="ko-KR" altLang="en-US" sz="9600" b="1" spc="-300" dirty="0" err="1">
                <a:ln w="19050">
                  <a:solidFill>
                    <a:schemeClr val="accent6">
                      <a:lumMod val="50000"/>
                    </a:schemeClr>
                  </a:solidFill>
                </a:ln>
                <a:latin typeface="AppleSDGothicNeoH00" panose="02000503000000000000" pitchFamily="2" charset="-127"/>
                <a:ea typeface="AppleSDGothicNeoH00" panose="02000503000000000000" pitchFamily="2" charset="-127"/>
              </a:rPr>
              <a:t>성경</a:t>
            </a:r>
            <a:r>
              <a:rPr lang="ko-KR" altLang="en-US" sz="8800" b="1" spc="-300" dirty="0" err="1">
                <a:ln w="19050">
                  <a:solidFill>
                    <a:schemeClr val="accent6">
                      <a:lumMod val="50000"/>
                    </a:schemeClr>
                  </a:solidFill>
                </a:ln>
                <a:latin typeface="AppleSDGothicNeoH00" panose="02000503000000000000" pitchFamily="2" charset="-127"/>
                <a:ea typeface="AppleSDGothicNeoH00" panose="02000503000000000000" pitchFamily="2" charset="-127"/>
              </a:rPr>
              <a:t>퀴즈</a:t>
            </a:r>
            <a:endParaRPr lang="en-US" altLang="ko-KR" sz="7700" b="1" spc="-300" dirty="0">
              <a:ln w="19050">
                <a:solidFill>
                  <a:schemeClr val="accent6">
                    <a:lumMod val="50000"/>
                  </a:schemeClr>
                </a:solidFill>
              </a:ln>
              <a:latin typeface="AppleSDGothicNeoH00" panose="02000503000000000000" pitchFamily="2" charset="-127"/>
              <a:ea typeface="AppleSDGothicNeoH00" panose="02000503000000000000" pitchFamily="2" charset="-127"/>
            </a:endParaRPr>
          </a:p>
          <a:p>
            <a:pPr fontAlgn="base" latinLnBrk="0"/>
            <a:r>
              <a:rPr lang="en-US" altLang="ko-KR" dirty="0"/>
              <a:t>					         </a:t>
            </a:r>
          </a:p>
          <a:p>
            <a:pPr fontAlgn="base" latinLnBrk="0"/>
            <a:endParaRPr lang="en-US" altLang="ko-KR" dirty="0"/>
          </a:p>
          <a:p>
            <a:pPr fontAlgn="base" latinLnBrk="0"/>
            <a:endParaRPr lang="en-US" altLang="ko-KR" dirty="0"/>
          </a:p>
          <a:p>
            <a:pPr algn="ctr"/>
            <a:endParaRPr lang="ko-KR" altLang="en-US" dirty="0"/>
          </a:p>
        </p:txBody>
      </p:sp>
      <p:sp>
        <p:nvSpPr>
          <p:cNvPr id="9" name="부제목 2">
            <a:extLst>
              <a:ext uri="{FF2B5EF4-FFF2-40B4-BE49-F238E27FC236}">
                <a16:creationId xmlns:a16="http://schemas.microsoft.com/office/drawing/2014/main" id="{C33C9845-A734-7A9B-C54E-99A7CD684BBE}"/>
              </a:ext>
            </a:extLst>
          </p:cNvPr>
          <p:cNvSpPr txBox="1">
            <a:spLocks/>
          </p:cNvSpPr>
          <p:nvPr/>
        </p:nvSpPr>
        <p:spPr>
          <a:xfrm>
            <a:off x="214243" y="1165002"/>
            <a:ext cx="7017829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4800" b="1" spc="-150" dirty="0">
                <a:ln w="3175">
                  <a:solidFill>
                    <a:srgbClr val="9D7A77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2025.11.23.</a:t>
            </a:r>
            <a:r>
              <a:rPr lang="ko-KR" altLang="en-US" sz="4800" b="1" spc="-150" dirty="0" err="1">
                <a:ln w="3175">
                  <a:solidFill>
                    <a:srgbClr val="9D7A77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주일오후예배</a:t>
            </a:r>
            <a:endParaRPr lang="ko-KR" altLang="en-US" sz="4800" b="1" spc="-150" dirty="0">
              <a:ln w="3175">
                <a:solidFill>
                  <a:srgbClr val="9D7A77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pic>
        <p:nvPicPr>
          <p:cNvPr id="10" name="Picture 2" descr="cover">
            <a:extLst>
              <a:ext uri="{FF2B5EF4-FFF2-40B4-BE49-F238E27FC236}">
                <a16:creationId xmlns:a16="http://schemas.microsoft.com/office/drawing/2014/main" id="{E0AC69EB-45F1-AA2F-3721-0D07355A2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t="11782" r="11144" b="4252"/>
          <a:stretch/>
        </p:blipFill>
        <p:spPr bwMode="auto">
          <a:xfrm>
            <a:off x="11313470" y="5918683"/>
            <a:ext cx="700087" cy="76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내용 개체 틀 4">
            <a:extLst>
              <a:ext uri="{FF2B5EF4-FFF2-40B4-BE49-F238E27FC236}">
                <a16:creationId xmlns:a16="http://schemas.microsoft.com/office/drawing/2014/main" id="{2B402A3A-E7D2-3855-469F-A10CD3CA1E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99" b="99674" l="7187" r="93578">
                        <a14:foregroundMark x1="25305" y1="60610" x2="13456" y2="70147"/>
                        <a14:foregroundMark x1="13456" y1="70147" x2="11626" y2="78769"/>
                        <a14:foregroundMark x1="84034" y1="61375" x2="84709" y2="61664"/>
                        <a14:foregroundMark x1="82743" y1="60821" x2="82938" y2="60905"/>
                        <a14:foregroundMark x1="84709" y1="61664" x2="88243" y2="68026"/>
                        <a14:foregroundMark x1="36080" y1="34749" x2="35474" y2="33279"/>
                        <a14:foregroundMark x1="35474" y1="33279" x2="35264" y2="20213"/>
                        <a14:foregroundMark x1="35546" y1="13890" x2="43119" y2="7830"/>
                        <a14:foregroundMark x1="43119" y1="7830" x2="51505" y2="6637"/>
                        <a14:foregroundMark x1="61687" y1="13906" x2="64744" y2="26586"/>
                        <a14:foregroundMark x1="61600" y1="55186" x2="61621" y2="56444"/>
                        <a14:foregroundMark x1="61560" y1="52873" x2="61588" y2="54527"/>
                        <a14:foregroundMark x1="62232" y1="25122" x2="44954" y2="24470"/>
                        <a14:foregroundMark x1="44954" y1="24470" x2="35474" y2="28874"/>
                        <a14:foregroundMark x1="38084" y1="55025" x2="41743" y2="91680"/>
                        <a14:foregroundMark x1="37850" y1="52682" x2="38035" y2="54539"/>
                        <a14:foregroundMark x1="35474" y1="28874" x2="36061" y2="34756"/>
                        <a14:foregroundMark x1="41743" y1="91680" x2="50153" y2="97227"/>
                        <a14:foregroundMark x1="50153" y1="97227" x2="57798" y2="92659"/>
                        <a14:foregroundMark x1="57798" y1="92659" x2="61162" y2="84666"/>
                        <a14:foregroundMark x1="61162" y1="84666" x2="62991" y2="55794"/>
                        <a14:foregroundMark x1="64585" y1="26589" x2="61162" y2="24307"/>
                        <a14:foregroundMark x1="53670" y1="25285" x2="42813" y2="25122"/>
                        <a14:foregroundMark x1="42813" y1="25122" x2="36239" y2="30995"/>
                        <a14:foregroundMark x1="36239" y1="30995" x2="35902" y2="34812"/>
                        <a14:foregroundMark x1="37405" y1="55446" x2="46177" y2="94290"/>
                        <a14:foregroundMark x1="36736" y1="52482" x2="36920" y2="53295"/>
                        <a14:foregroundMark x1="46177" y1="94290" x2="50765" y2="84013"/>
                        <a14:foregroundMark x1="50765" y1="84013" x2="54740" y2="61990"/>
                        <a14:foregroundMark x1="54740" y1="61990" x2="59039" y2="48981"/>
                        <a14:foregroundMark x1="61303" y1="28185" x2="59786" y2="25122"/>
                        <a14:foregroundMark x1="59786" y1="25122" x2="51682" y2="24633"/>
                        <a14:foregroundMark x1="51376" y1="24796" x2="41590" y2="26427"/>
                        <a14:foregroundMark x1="41590" y1="26427" x2="37003" y2="35889"/>
                        <a14:foregroundMark x1="40298" y1="46615" x2="42966" y2="55302"/>
                        <a14:foregroundMark x1="39314" y1="43410" x2="39522" y2="44089"/>
                        <a14:foregroundMark x1="42966" y1="55302" x2="52141" y2="56117"/>
                        <a14:foregroundMark x1="52141" y1="56117" x2="58716" y2="49592"/>
                        <a14:foregroundMark x1="58716" y1="49592" x2="59021" y2="48914"/>
                        <a14:foregroundMark x1="61348" y1="30823" x2="51529" y2="28059"/>
                        <a14:foregroundMark x1="51529" y1="28059" x2="50459" y2="25285"/>
                        <a14:foregroundMark x1="38226" y1="51550" x2="44343" y2="56770"/>
                        <a14:foregroundMark x1="44343" y1="56770" x2="44343" y2="65416"/>
                        <a14:foregroundMark x1="44343" y1="65416" x2="48012" y2="73736"/>
                        <a14:foregroundMark x1="48012" y1="73736" x2="39755" y2="66721"/>
                        <a14:foregroundMark x1="39755" y1="66721" x2="37309" y2="56444"/>
                        <a14:foregroundMark x1="37309" y1="56444" x2="38685" y2="50408"/>
                        <a14:foregroundMark x1="65201" y1="26822" x2="65365" y2="26997"/>
                        <a14:foregroundMark x1="64679" y1="26264" x2="64833" y2="26429"/>
                        <a14:foregroundMark x1="87500" y1="68842" x2="93425" y2="99184"/>
                        <a14:foregroundMark x1="87309" y1="67863" x2="87341" y2="68026"/>
                        <a14:backgroundMark x1="34709" y1="35237" x2="37462" y2="43719"/>
                        <a14:backgroundMark x1="37462" y1="43719" x2="36086" y2="52365"/>
                        <a14:backgroundMark x1="36086" y1="52365" x2="26606" y2="58238"/>
                        <a14:backgroundMark x1="37920" y1="43393" x2="38532" y2="43883"/>
                        <a14:backgroundMark x1="38685" y1="44698" x2="39144" y2="43883"/>
                        <a14:backgroundMark x1="38685" y1="43556" x2="38073" y2="42904"/>
                        <a14:backgroundMark x1="64533" y1="26969" x2="64679" y2="35400"/>
                        <a14:backgroundMark x1="64679" y1="35400" x2="61162" y2="44209"/>
                        <a14:backgroundMark x1="61162" y1="44209" x2="63303" y2="52365"/>
                        <a14:backgroundMark x1="63303" y1="52365" x2="82722" y2="60848"/>
                        <a14:backgroundMark x1="60550" y1="44535" x2="61009" y2="45677"/>
                        <a14:backgroundMark x1="60550" y1="44861" x2="61468" y2="43393"/>
                        <a14:backgroundMark x1="53670" y1="6036" x2="60550" y2="10930"/>
                        <a14:backgroundMark x1="60550" y1="10930" x2="52446" y2="5546"/>
                        <a14:backgroundMark x1="52446" y1="5546" x2="55352" y2="7178"/>
                        <a14:backgroundMark x1="60245" y1="10767" x2="62538" y2="13051"/>
                        <a14:backgroundMark x1="35168" y1="13703" x2="34862" y2="14356"/>
                        <a14:backgroundMark x1="11774" y1="78793" x2="8716" y2="99837"/>
                        <a14:backgroundMark x1="64832" y1="26917" x2="65443" y2="25775"/>
                        <a14:backgroundMark x1="64985" y1="27896" x2="64985" y2="26101"/>
                        <a14:backgroundMark x1="65138" y1="27569" x2="65443" y2="27406"/>
                        <a14:backgroundMark x1="64526" y1="27243" x2="65596" y2="25775"/>
                        <a14:backgroundMark x1="65291" y1="27406" x2="65291" y2="26591"/>
                        <a14:backgroundMark x1="93227" y1="99228" x2="93272" y2="99511"/>
                        <a14:backgroundMark x1="60550" y1="44209" x2="61162" y2="43230"/>
                        <a14:backgroundMark x1="27982" y1="58564" x2="25382" y2="60685"/>
                        <a14:backgroundMark x1="82875" y1="61011" x2="84251" y2="61011"/>
                        <a14:backgroundMark x1="88838" y1="68026" x2="88838" y2="68842"/>
                        <a14:backgroundMark x1="35474" y1="14682" x2="33486" y2="19413"/>
                        <a14:backgroundMark x1="35015" y1="14192" x2="35015" y2="14192"/>
                        <a14:backgroundMark x1="35474" y1="14682" x2="35474" y2="14682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1" r="13095" b="23624"/>
          <a:stretch/>
        </p:blipFill>
        <p:spPr>
          <a:xfrm>
            <a:off x="214244" y="5487819"/>
            <a:ext cx="1186863" cy="1105733"/>
          </a:xfrm>
          <a:prstGeom prst="rect">
            <a:avLst/>
          </a:prstGeom>
        </p:spPr>
      </p:pic>
      <p:sp>
        <p:nvSpPr>
          <p:cNvPr id="13" name="제목 1">
            <a:extLst>
              <a:ext uri="{FF2B5EF4-FFF2-40B4-BE49-F238E27FC236}">
                <a16:creationId xmlns:a16="http://schemas.microsoft.com/office/drawing/2014/main" id="{8E502396-A5B1-BFB9-C3D1-D167BD0BC5E2}"/>
              </a:ext>
            </a:extLst>
          </p:cNvPr>
          <p:cNvSpPr txBox="1">
            <a:spLocks/>
          </p:cNvSpPr>
          <p:nvPr/>
        </p:nvSpPr>
        <p:spPr>
          <a:xfrm>
            <a:off x="1257745" y="6035412"/>
            <a:ext cx="4208989" cy="617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 latinLnBrk="0"/>
            <a:r>
              <a:rPr lang="ko-KR" altLang="en-US" sz="2800" b="1" dirty="0" err="1"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순복음소명교회</a:t>
            </a:r>
            <a:r>
              <a:rPr lang="ko-KR" altLang="en-US" sz="2800" b="1" dirty="0"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2800" b="1" spc="-15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양승원</a:t>
            </a:r>
            <a:r>
              <a:rPr lang="ko-KR" altLang="en-US" sz="3600" b="1" spc="-15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2800" b="1" spc="-15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목사</a:t>
            </a:r>
            <a:endParaRPr lang="ko-KR" altLang="en-US" sz="1400" b="1" spc="-150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pleSDGothicNeoB00" panose="02000503000000000000" pitchFamily="2" charset="-127"/>
              <a:ea typeface="AppleSDGothicNeoB00" panose="02000503000000000000" pitchFamily="2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9955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4B0B4-4854-299F-7CA6-FB860B8E5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00EF02B4-7017-75C3-0D64-4984B23A7DD4}"/>
              </a:ext>
            </a:extLst>
          </p:cNvPr>
          <p:cNvSpPr/>
          <p:nvPr/>
        </p:nvSpPr>
        <p:spPr>
          <a:xfrm>
            <a:off x="727842" y="1607290"/>
            <a:ext cx="10869244" cy="22054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22…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좋아하시겠나이까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  )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 </a:t>
            </a:r>
            <a:r>
              <a:rPr lang="en-US" altLang="ko-KR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  )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보다 낫고 </a:t>
            </a:r>
            <a:r>
              <a:rPr lang="ko-KR" altLang="en-US" sz="480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듣는 것이 </a:t>
            </a:r>
            <a:r>
              <a:rPr lang="en-US" altLang="ko-KR" sz="480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  )</a:t>
            </a:r>
            <a:r>
              <a:rPr lang="ko-KR" altLang="en-US" sz="480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의 기름보다 나으니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D2A5792A-B80A-709F-78FC-83AD227AED9A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43C1983B-0C36-049D-AA9D-68D9C49CFF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F105A29-CE4D-7CFA-0C4F-CCD2D4C3B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727FA4C9-C68A-587D-222F-5EA920EFE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45D3E76A-6BB4-AC3A-74F7-D753E0406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C6A0B205-1E9B-6C32-7714-73FD333E6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5778F3C-0BFB-69A7-2905-BA1A3AC83CF0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0E0A29-29E6-142B-0BED-7C04B1445346}"/>
              </a:ext>
            </a:extLst>
          </p:cNvPr>
          <p:cNvSpPr txBox="1"/>
          <p:nvPr/>
        </p:nvSpPr>
        <p:spPr>
          <a:xfrm>
            <a:off x="759245" y="513293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순종</a:t>
            </a: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2EF486D8-AF8C-80A6-ED7B-F7CD6EE4B16C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2025.07.13.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21E1DD-FE0E-CE4E-1C46-47B8970871F8}"/>
              </a:ext>
            </a:extLst>
          </p:cNvPr>
          <p:cNvSpPr txBox="1"/>
          <p:nvPr/>
        </p:nvSpPr>
        <p:spPr>
          <a:xfrm>
            <a:off x="6096000" y="5142081"/>
            <a:ext cx="212320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숫양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30351A-8553-663A-2D04-103B00A217E0}"/>
              </a:ext>
            </a:extLst>
          </p:cNvPr>
          <p:cNvSpPr txBox="1"/>
          <p:nvPr/>
        </p:nvSpPr>
        <p:spPr>
          <a:xfrm>
            <a:off x="3341415" y="514208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제사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74C0579-7DE9-05AD-27DA-5EEB6894636C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6DA4E6C1-84C1-C399-CB69-E23F7E440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5F17E-C2B5-8F0E-A225-A53099B5B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1DFB668-DBA4-4476-7CB9-CECB53FD594F}"/>
              </a:ext>
            </a:extLst>
          </p:cNvPr>
          <p:cNvSpPr/>
          <p:nvPr/>
        </p:nvSpPr>
        <p:spPr>
          <a:xfrm>
            <a:off x="727842" y="1607290"/>
            <a:ext cx="10869244" cy="33134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네 마음을 다하며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다하며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)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다하며 뜻을 다하여 주 너의 하나님을 사랑하고 또한 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네 이웃을 네 자신 같이 </a:t>
            </a:r>
            <a:r>
              <a:rPr lang="en-US" altLang="ko-KR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</a:t>
            </a:r>
            <a:r>
              <a:rPr lang="en-US" altLang="ko-KR" sz="480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하라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하였나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…</a:t>
            </a:r>
            <a:endParaRPr lang="ko-KR" altLang="en-US" sz="4800" dirty="0">
              <a:highlight>
                <a:srgbClr val="80C5C2"/>
              </a:highlight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FC807106-87CC-FA8A-0EC9-E33E8CDF979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416BE581-3908-0C68-510E-7E36128233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C410C0B1-407E-B608-C522-1829D4A67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79436A56-6D9D-471D-76F4-9A7A93318A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54E34D95-4AB9-9604-4641-4DAF2191E9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505CC4D6-5CD1-3442-9F89-07F9D06C7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A1774D5-FED9-34C6-6BD6-8BC96072B08C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5E0365B-A2A3-C239-B110-9A5DC7C61FAE}"/>
              </a:ext>
            </a:extLst>
          </p:cNvPr>
          <p:cNvSpPr txBox="1"/>
          <p:nvPr/>
        </p:nvSpPr>
        <p:spPr>
          <a:xfrm>
            <a:off x="759245" y="513293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목숨</a:t>
            </a: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DC5608E7-2926-03E3-6C6A-B536F0D3525F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2025.07.13.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2AB181-86AB-C07F-D71A-96EFD9C60B0F}"/>
              </a:ext>
            </a:extLst>
          </p:cNvPr>
          <p:cNvSpPr txBox="1"/>
          <p:nvPr/>
        </p:nvSpPr>
        <p:spPr>
          <a:xfrm>
            <a:off x="6096000" y="5142081"/>
            <a:ext cx="212320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사랑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DFEFEB-5226-A98F-004A-C46EFB18575A}"/>
              </a:ext>
            </a:extLst>
          </p:cNvPr>
          <p:cNvSpPr txBox="1"/>
          <p:nvPr/>
        </p:nvSpPr>
        <p:spPr>
          <a:xfrm>
            <a:off x="3341415" y="514208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힘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031CB94-7DFC-EC0C-31EA-52956CEE9C74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2D5579ED-13BA-C987-1D60-BD62A6F6E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0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50E36-5848-2430-AD3A-C3D1F25C6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B2BE86C4-0967-F19C-685B-59EDD3DD691A}"/>
              </a:ext>
            </a:extLst>
          </p:cNvPr>
          <p:cNvSpPr/>
          <p:nvPr/>
        </p:nvSpPr>
        <p:spPr>
          <a:xfrm>
            <a:off x="727842" y="1607290"/>
            <a:ext cx="10869244" cy="3054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 세 사람 중에 </a:t>
            </a:r>
            <a:r>
              <a:rPr lang="ko-KR" altLang="en-US" sz="4400" dirty="0">
                <a:highlight>
                  <a:srgbClr val="C6B8D1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누가 </a:t>
            </a:r>
            <a:r>
              <a:rPr lang="en-US" altLang="ko-KR" sz="4400" dirty="0">
                <a:highlight>
                  <a:srgbClr val="C6B8D1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highlight>
                  <a:srgbClr val="C6B8D1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</a:t>
            </a:r>
            <a:r>
              <a:rPr lang="en-US" altLang="ko-KR" sz="4400" dirty="0">
                <a:highlight>
                  <a:srgbClr val="C6B8D1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highlight>
                  <a:srgbClr val="C6B8D1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 만난 자의 이웃이 되겠느냐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이르되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를 베푼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자니이다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 예수께서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이르시되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가서 </a:t>
            </a:r>
            <a:r>
              <a:rPr lang="ko-KR" altLang="en-US" sz="4400" dirty="0">
                <a:highlight>
                  <a:srgbClr val="00FFFF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너도 </a:t>
            </a:r>
            <a:r>
              <a:rPr lang="en-US" altLang="ko-KR" sz="4400" dirty="0">
                <a:highlight>
                  <a:srgbClr val="00FFFF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(_ _ _ _)</a:t>
            </a:r>
            <a:r>
              <a:rPr lang="ko-KR" altLang="en-US" sz="4400" dirty="0">
                <a:highlight>
                  <a:srgbClr val="00FFFF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하라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하시니라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눅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10:37)</a:t>
            </a:r>
            <a:endParaRPr lang="ko-KR" altLang="en-US" sz="4400" dirty="0">
              <a:highlight>
                <a:srgbClr val="80C5C2"/>
              </a:highlight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4CE80DE-0E77-4D58-9838-FDA2AB4426EC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22C87E25-8FCF-3270-6D5B-254A917F09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AEA00C33-23C4-A450-CB19-04AEAAE89B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4892DDC7-E1C8-B40C-2F26-A8CB1D6C2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C045EA12-1A64-B3FE-35FB-0AA53515B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DA60640D-649A-2537-AB12-732E2D266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C1FE328D-77B0-8358-6253-648197EE9066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E02AADC-9023-931C-6EDE-CF51FED1436E}"/>
              </a:ext>
            </a:extLst>
          </p:cNvPr>
          <p:cNvSpPr txBox="1"/>
          <p:nvPr/>
        </p:nvSpPr>
        <p:spPr>
          <a:xfrm>
            <a:off x="759245" y="513293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강도</a:t>
            </a: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9AAC8F24-9DD6-B566-0A75-D319B6F88C83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2025.07.13.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6594E0-9EB0-756F-2E16-F3F82881D489}"/>
              </a:ext>
            </a:extLst>
          </p:cNvPr>
          <p:cNvSpPr txBox="1"/>
          <p:nvPr/>
        </p:nvSpPr>
        <p:spPr>
          <a:xfrm>
            <a:off x="6096000" y="5142081"/>
            <a:ext cx="3151128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이와같이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B31952-9BD7-DA6C-E90F-A48A1B5A3629}"/>
              </a:ext>
            </a:extLst>
          </p:cNvPr>
          <p:cNvSpPr txBox="1"/>
          <p:nvPr/>
        </p:nvSpPr>
        <p:spPr>
          <a:xfrm>
            <a:off x="3341415" y="514208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자비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4351D0D-0936-0739-C01C-9BB335F36456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7FB86E26-DC35-AFE3-BF3C-C6CCB63B9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1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A5A584-AA60-68FF-2D4F-17200287B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endParaRPr lang="ko-KR" altLang="en-US" sz="4000"/>
          </a:p>
        </p:txBody>
      </p:sp>
      <p:pic>
        <p:nvPicPr>
          <p:cNvPr id="10242" name="Picture 2" descr="Graphical abstract undfig1">
            <a:extLst>
              <a:ext uri="{FF2B5EF4-FFF2-40B4-BE49-F238E27FC236}">
                <a16:creationId xmlns:a16="http://schemas.microsoft.com/office/drawing/2014/main" id="{750B6AF7-F417-8A53-7609-ACCF490B1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"/>
          <a:stretch>
            <a:fillRect/>
          </a:stretch>
        </p:blipFill>
        <p:spPr bwMode="auto">
          <a:xfrm>
            <a:off x="1" y="10"/>
            <a:ext cx="693639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29BC08F-9A70-3016-7B17-E85C2200B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endParaRPr lang="ko-KR" altLang="en-US" sz="200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97A4CC4-9D6C-D778-0B03-30E49E086160}"/>
              </a:ext>
            </a:extLst>
          </p:cNvPr>
          <p:cNvSpPr/>
          <p:nvPr/>
        </p:nvSpPr>
        <p:spPr>
          <a:xfrm>
            <a:off x="7064370" y="1901659"/>
            <a:ext cx="4898457" cy="3054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4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박쥐의 레이더 시스템은 입에서 내는 </a:t>
            </a:r>
            <a:r>
              <a:rPr lang="en-US" altLang="ko-KR" sz="4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    )</a:t>
            </a:r>
            <a:r>
              <a:rPr lang="ko-KR" altLang="en-US" sz="4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통해 만들어진다</a:t>
            </a:r>
            <a:r>
              <a:rPr lang="en-US" altLang="ko-KR" sz="4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.</a:t>
            </a:r>
            <a:endParaRPr lang="ko-KR" altLang="en-US" sz="4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25560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EE74B-2822-3E36-A6F1-3169DF1A2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64C3FDF7-832A-4B46-BD35-1CD8B670E804}"/>
              </a:ext>
            </a:extLst>
          </p:cNvPr>
          <p:cNvSpPr/>
          <p:nvPr/>
        </p:nvSpPr>
        <p:spPr>
          <a:xfrm>
            <a:off x="727842" y="1607290"/>
            <a:ext cx="10869244" cy="3054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8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전에는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 )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이더니 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이제는 주 안에서 </a:t>
            </a:r>
            <a:r>
              <a:rPr lang="en-US" altLang="ko-KR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)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이라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 </a:t>
            </a:r>
            <a:r>
              <a:rPr lang="ko-KR" altLang="en-US" sz="4400" dirty="0">
                <a:highlight>
                  <a:srgbClr val="F7D11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빛의 자녀들처럼 행하라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9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빛의 열매는 모든 착함과 의로움과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  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함에 있느니라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엡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5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장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endParaRPr lang="ko-KR" altLang="en-US" sz="4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03A5635E-B4B4-7B3D-4673-972CF5E9CB12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DA5217C-090A-2895-11BA-5FB69C1CEC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3BBA822C-785C-F80A-C6C2-750B29076B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A90F60B6-C14C-6E2B-352C-F7A9704F0F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2A60E390-C6DF-A823-DA97-ED9075F3B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73D5B0D0-0ED8-C906-3C1C-F4B591479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A5FFF2B7-084D-9C74-85FF-599D1F4007A1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46F1EB3-5D0E-1096-9FA4-2977EBDF1F78}"/>
              </a:ext>
            </a:extLst>
          </p:cNvPr>
          <p:cNvSpPr txBox="1"/>
          <p:nvPr/>
        </p:nvSpPr>
        <p:spPr>
          <a:xfrm>
            <a:off x="759245" y="513293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어둠</a:t>
            </a: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844B5D12-A56E-7CF3-C452-87870A7BDD91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2025.07.06.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E22B25-AE3F-25FC-A146-835596C27D57}"/>
              </a:ext>
            </a:extLst>
          </p:cNvPr>
          <p:cNvSpPr txBox="1"/>
          <p:nvPr/>
        </p:nvSpPr>
        <p:spPr>
          <a:xfrm>
            <a:off x="6096000" y="5142081"/>
            <a:ext cx="212320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진실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EC827F-F8B8-9348-DD2E-D37BA98558BE}"/>
              </a:ext>
            </a:extLst>
          </p:cNvPr>
          <p:cNvSpPr txBox="1"/>
          <p:nvPr/>
        </p:nvSpPr>
        <p:spPr>
          <a:xfrm>
            <a:off x="3341415" y="514208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빛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6747FE36-0190-067C-DCA3-F8D0E73C86AD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390580BB-2293-785E-7C04-81021707F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48481208-7E34-452D-8FE8-02806F6E4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4" descr="빛 PNG 이미지, 다운로드 투명한 배경을 가진 PNG 일러스트 100000+컷">
            <a:extLst>
              <a:ext uri="{FF2B5EF4-FFF2-40B4-BE49-F238E27FC236}">
                <a16:creationId xmlns:a16="http://schemas.microsoft.com/office/drawing/2014/main" id="{6291AD46-935F-46D1-B24B-01581E5CB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349" y="219670"/>
            <a:ext cx="4550201" cy="341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문구: 'MARINE TΗE PISTOL SHRIMP: TINY CLAW, TITANIC POWER'의 이미지일 수 있음">
            <a:extLst>
              <a:ext uri="{FF2B5EF4-FFF2-40B4-BE49-F238E27FC236}">
                <a16:creationId xmlns:a16="http://schemas.microsoft.com/office/drawing/2014/main" id="{07A893A5-7E53-4FB1-A20F-B666C0F16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 b="39164"/>
          <a:stretch/>
        </p:blipFill>
        <p:spPr bwMode="auto">
          <a:xfrm>
            <a:off x="342900" y="2585179"/>
            <a:ext cx="4933950" cy="2933700"/>
          </a:xfrm>
          <a:prstGeom prst="roundRect">
            <a:avLst>
              <a:gd name="adj" fmla="val 2997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문구: 'The pistol shrimp snaps its claw so fast that it creates a bubble, which collapses with a shockwave reaching up up to 218 decibels- stunning prey and even cracking glass. This collapse also produces a flash of light through a process called sonoluminescence.'의 이미지일 수 있음">
            <a:extLst>
              <a:ext uri="{FF2B5EF4-FFF2-40B4-BE49-F238E27FC236}">
                <a16:creationId xmlns:a16="http://schemas.microsoft.com/office/drawing/2014/main" id="{8CD88C93-24CC-4EC3-957C-D916E3292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t="4305" r="1186" b="39583"/>
          <a:stretch/>
        </p:blipFill>
        <p:spPr bwMode="auto">
          <a:xfrm>
            <a:off x="7889449" y="3222639"/>
            <a:ext cx="4200525" cy="30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7BCEC2-43B2-7F27-2E5D-A98981E31434}"/>
              </a:ext>
            </a:extLst>
          </p:cNvPr>
          <p:cNvSpPr txBox="1"/>
          <p:nvPr/>
        </p:nvSpPr>
        <p:spPr>
          <a:xfrm>
            <a:off x="511737" y="5311685"/>
            <a:ext cx="4517605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음파발광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9367CB4-0691-8D8C-7327-B3B798A61BF9}"/>
              </a:ext>
            </a:extLst>
          </p:cNvPr>
          <p:cNvSpPr/>
          <p:nvPr/>
        </p:nvSpPr>
        <p:spPr>
          <a:xfrm>
            <a:off x="1491916" y="719127"/>
            <a:ext cx="9281504" cy="10233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4400" kern="0" spc="-15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소리가 빛으로 바뀌는 현상을 일컫는 용어</a:t>
            </a:r>
            <a:endParaRPr lang="ko-KR" altLang="en-US" sz="4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28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F5F2B-6DC3-F17C-B638-99881F7CC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72F84A8C-1C5D-ABA5-0451-6BB8531AA78B}"/>
              </a:ext>
            </a:extLst>
          </p:cNvPr>
          <p:cNvSpPr/>
          <p:nvPr/>
        </p:nvSpPr>
        <p:spPr>
          <a:xfrm>
            <a:off x="569715" y="1607290"/>
            <a:ext cx="11186859" cy="3477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 </a:t>
            </a:r>
            <a:r>
              <a:rPr lang="en-US" altLang="ko-KR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  )</a:t>
            </a:r>
            <a:r>
              <a:rPr lang="ko-KR" altLang="en-US" sz="44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 하나님의 영광을 선포하고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 </a:t>
            </a:r>
            <a:r>
              <a:rPr lang="en-US" altLang="ko-KR" sz="4400" dirty="0">
                <a:highlight>
                  <a:srgbClr val="00FFFF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  )</a:t>
            </a:r>
            <a:r>
              <a:rPr lang="ko-KR" altLang="en-US" sz="4400" dirty="0">
                <a:highlight>
                  <a:srgbClr val="00FFFF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 그의 손으로 하신 일을 </a:t>
            </a:r>
            <a:r>
              <a:rPr lang="ko-KR" altLang="en-US" sz="4400" dirty="0" err="1">
                <a:highlight>
                  <a:srgbClr val="00FFFF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나타내는도다</a:t>
            </a:r>
            <a:r>
              <a:rPr lang="ko-KR" altLang="en-US" sz="4400" dirty="0">
                <a:highlight>
                  <a:srgbClr val="00FFFF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날은 날에게 말하고 밤은 밤에게 지식을 전하니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3 </a:t>
            </a:r>
            <a:r>
              <a:rPr lang="ko-KR" altLang="en-US" sz="4400" dirty="0">
                <a:highlight>
                  <a:srgbClr val="C6B8D1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언어도 없고 말씀도 없으며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들리는 소리도 없으나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4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그의 소리가 온 땅에 통하고 </a:t>
            </a:r>
            <a:r>
              <a:rPr lang="ko-KR" altLang="en-US" sz="440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그의 </a:t>
            </a:r>
            <a:r>
              <a:rPr lang="en-US" altLang="ko-KR" sz="440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     )</a:t>
            </a:r>
            <a:r>
              <a:rPr lang="ko-KR" altLang="en-US" sz="440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 세상 끝까지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이르도다</a:t>
            </a:r>
            <a:endParaRPr lang="ko-KR" altLang="en-US" sz="4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98320666-30CB-41CC-5126-DF937A70D4C6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3CF977AD-DEB2-6175-F33B-AD0411329B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FBBF2DFC-823A-6A1F-09C8-6E5F290EEE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5CC6431B-6E9C-8DDB-4642-4592B1D05A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E6916DE1-5FEA-E0C0-C6A0-984A0BCCF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7B92F683-EE2D-0A93-410E-96BA2EB46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6D580C73-7D2A-0DEC-B4E9-D1B4EF70BB70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16657F7-A6A2-50F7-D6AC-4753988BEC91}"/>
              </a:ext>
            </a:extLst>
          </p:cNvPr>
          <p:cNvSpPr txBox="1"/>
          <p:nvPr/>
        </p:nvSpPr>
        <p:spPr>
          <a:xfrm>
            <a:off x="759245" y="513293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하늘</a:t>
            </a: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DF8A4EBD-D0F0-D4C3-CC39-BA5B026E1299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2025.06.29.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4A4FDE-3D47-B241-B919-C0F938CC0C38}"/>
              </a:ext>
            </a:extLst>
          </p:cNvPr>
          <p:cNvSpPr txBox="1"/>
          <p:nvPr/>
        </p:nvSpPr>
        <p:spPr>
          <a:xfrm>
            <a:off x="6096000" y="5142081"/>
            <a:ext cx="212320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말씀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96319D-B52D-97FB-2238-A11B3DECBB3F}"/>
              </a:ext>
            </a:extLst>
          </p:cNvPr>
          <p:cNvSpPr txBox="1"/>
          <p:nvPr/>
        </p:nvSpPr>
        <p:spPr>
          <a:xfrm>
            <a:off x="3341415" y="514208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궁창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CE2494FB-CAF6-9D95-9E7B-A950D53FB089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32C202BC-5D54-1646-ED36-47C660427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5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6BB610-1E52-487D-B7A4-7C12D565D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8FE79F1-8CD9-4E03-9B26-ED9141A66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4" descr="지구온난화로 지구의 자전 속도가 느려지고 있다 : 기후 뉴스 | 환경을 생각하는 사람들">
            <a:extLst>
              <a:ext uri="{FF2B5EF4-FFF2-40B4-BE49-F238E27FC236}">
                <a16:creationId xmlns:a16="http://schemas.microsoft.com/office/drawing/2014/main" id="{4C31E28F-FD54-4084-BAA0-4DE35EA20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t="9931" r="4803" b="14622"/>
          <a:stretch/>
        </p:blipFill>
        <p:spPr bwMode="auto">
          <a:xfrm>
            <a:off x="0" y="-1"/>
            <a:ext cx="12192000" cy="685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D216858F-D864-46F8-BD19-2ED729057173}"/>
              </a:ext>
            </a:extLst>
          </p:cNvPr>
          <p:cNvSpPr/>
          <p:nvPr/>
        </p:nvSpPr>
        <p:spPr>
          <a:xfrm>
            <a:off x="3490452" y="766520"/>
            <a:ext cx="3048000" cy="1780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100"/>
              </a:spcBef>
            </a:pPr>
            <a:r>
              <a:rPr lang="ko-KR" altLang="en-US" sz="8000" b="1" spc="-3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  <a:cs typeface="AppleSDGothicNeoB00"/>
              </a:rPr>
              <a:t>자전</a:t>
            </a:r>
            <a:endParaRPr lang="ko-KR" altLang="en-US" sz="1400" spc="-300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ookieRun Black" panose="020B0600000101010101" pitchFamily="50" charset="-127"/>
              <a:ea typeface="CookieRun Black" panose="020B0600000101010101" pitchFamily="50" charset="-127"/>
              <a:cs typeface="AppleSDGothicNeoB0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3DC9D94-FE8C-4C76-9A50-D2EEA28A2066}"/>
              </a:ext>
            </a:extLst>
          </p:cNvPr>
          <p:cNvSpPr/>
          <p:nvPr/>
        </p:nvSpPr>
        <p:spPr>
          <a:xfrm>
            <a:off x="8724900" y="466087"/>
            <a:ext cx="3048000" cy="1780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100"/>
              </a:spcBef>
            </a:pPr>
            <a:r>
              <a:rPr lang="ko-KR" altLang="en-US" sz="8000" b="1" spc="-3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okieRun Black" panose="020B0600000101010101" pitchFamily="50" charset="-127"/>
                <a:ea typeface="CookieRun Black" panose="020B0600000101010101" pitchFamily="50" charset="-127"/>
                <a:cs typeface="AppleSDGothicNeoB00"/>
              </a:rPr>
              <a:t>공전</a:t>
            </a:r>
            <a:endParaRPr lang="ko-KR" altLang="en-US" sz="1400" spc="-300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ookieRun Black" panose="020B0600000101010101" pitchFamily="50" charset="-127"/>
              <a:ea typeface="CookieRun Black" panose="020B0600000101010101" pitchFamily="50" charset="-127"/>
              <a:cs typeface="AppleSDGothicNeoB00"/>
            </a:endParaRPr>
          </a:p>
        </p:txBody>
      </p:sp>
    </p:spTree>
    <p:extLst>
      <p:ext uri="{BB962C8B-B14F-4D97-AF65-F5344CB8AC3E}">
        <p14:creationId xmlns:p14="http://schemas.microsoft.com/office/powerpoint/2010/main" val="390955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D533B-AAD0-34FC-6E62-F3DA12944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72828841-2FB5-BF93-97EB-E69810679A6D}"/>
              </a:ext>
            </a:extLst>
          </p:cNvPr>
          <p:cNvSpPr/>
          <p:nvPr/>
        </p:nvSpPr>
        <p:spPr>
          <a:xfrm>
            <a:off x="727842" y="1607290"/>
            <a:ext cx="10869244" cy="3054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10</a:t>
            </a:r>
            <a:r>
              <a:rPr lang="ko-KR" altLang="en-US" sz="440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주를 기쁘시게 할 것이 무엇인가 시험하여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보라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11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너희는 열매 없는 어둠의 일에 참여하지 말고 도리어 책망하라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엡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5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장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endParaRPr lang="ko-KR" altLang="en-US" sz="4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B3125B26-E056-C176-8FE7-8FE02DA326F2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506A3BB4-B6E1-FC59-A22F-CBD3FC632F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F5AABC5D-9DFA-C14E-F8C4-AAD1AAC74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F4BAF3FC-C376-7834-981D-F3D334322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A9EC4DF9-A900-468A-D80C-B78970BBAA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9D460CB4-F755-2925-0E5A-72F1A8391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1160FB76-9017-BBC1-A34B-070CE46552EF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8A15CC6-0BF1-41D1-EE70-CFACFAD4F32F}"/>
              </a:ext>
            </a:extLst>
          </p:cNvPr>
          <p:cNvSpPr txBox="1"/>
          <p:nvPr/>
        </p:nvSpPr>
        <p:spPr>
          <a:xfrm>
            <a:off x="759245" y="513293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목숨</a:t>
            </a: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34108C20-F5C2-AE8A-1D78-F2C10405B31D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2025.07.06.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E3330F-8E97-EA24-B7FA-9DFD0E1F01FC}"/>
              </a:ext>
            </a:extLst>
          </p:cNvPr>
          <p:cNvSpPr txBox="1"/>
          <p:nvPr/>
        </p:nvSpPr>
        <p:spPr>
          <a:xfrm>
            <a:off x="6096000" y="5142081"/>
            <a:ext cx="212320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사랑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C295AA-3967-6503-3A60-A8D60C16A848}"/>
              </a:ext>
            </a:extLst>
          </p:cNvPr>
          <p:cNvSpPr txBox="1"/>
          <p:nvPr/>
        </p:nvSpPr>
        <p:spPr>
          <a:xfrm>
            <a:off x="3341415" y="514208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힘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A9E4BA40-5BE3-925F-3183-58E3EC91AD3B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B7795C6B-5011-8AA7-8DAE-F907CC431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9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A10D3-BFC4-14DB-9B44-564DD6451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0AFFF4E0-6D45-F99A-3F69-BACB3D3BEA4F}"/>
              </a:ext>
            </a:extLst>
          </p:cNvPr>
          <p:cNvSpPr/>
          <p:nvPr/>
        </p:nvSpPr>
        <p:spPr>
          <a:xfrm>
            <a:off x="727842" y="1607290"/>
            <a:ext cx="10869244" cy="332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7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우리가 </a:t>
            </a:r>
            <a:r>
              <a:rPr lang="ko-KR" altLang="en-US" sz="480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 ＿　＿를 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질그릇에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가졌으니 이는 심히 큰 능력은 하나님께 있고 </a:t>
            </a:r>
            <a:r>
              <a:rPr lang="ko-KR" altLang="en-US" sz="4800" dirty="0">
                <a:highlight>
                  <a:srgbClr val="80C5C2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우리에게 있지 아니함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알게 하려 함이라（고후４：７）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A1BD05D3-45E1-11F5-9E5A-0664C877E25B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F63DA1E0-473F-D9AD-0D3F-BB021AE57D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816D458E-4576-2999-4622-97ACD63A72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CCC8E2C5-C13B-4B62-FBA7-AF9DB7CF7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89F8BC42-5F13-E0C7-DDC2-530EBD409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CE44A5D1-A28A-6E26-0556-C410190A38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308FF968-72FA-C541-C6C4-07399BFA8BAA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DC64A9C-967B-C8B0-2E6D-DA0D866C3978}"/>
              </a:ext>
            </a:extLst>
          </p:cNvPr>
          <p:cNvSpPr txBox="1"/>
          <p:nvPr/>
        </p:nvSpPr>
        <p:spPr>
          <a:xfrm>
            <a:off x="759245" y="513293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보배</a:t>
            </a: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953CF093-6901-A5CA-6CEB-9FD40AB39298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2025.06.15.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C41B82-9574-FF55-2ADB-52B7687F226D}"/>
              </a:ext>
            </a:extLst>
          </p:cNvPr>
          <p:cNvSpPr txBox="1"/>
          <p:nvPr/>
        </p:nvSpPr>
        <p:spPr>
          <a:xfrm>
            <a:off x="6096000" y="5142081"/>
            <a:ext cx="212320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사랑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EA7F20-1740-CB83-0AAC-8181DB171422}"/>
              </a:ext>
            </a:extLst>
          </p:cNvPr>
          <p:cNvSpPr txBox="1"/>
          <p:nvPr/>
        </p:nvSpPr>
        <p:spPr>
          <a:xfrm>
            <a:off x="3341415" y="514208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예수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82BD8D1-4719-8274-0B32-33CF4CD3C7AF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FCFA45F8-4F15-C1DC-C71C-4BFAAD464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3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727842" y="1817602"/>
            <a:ext cx="10647294" cy="27853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13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　너희 중에 </a:t>
            </a:r>
            <a:r>
              <a:rPr lang="ko-KR" altLang="en-US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（　　）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당하는 자가 있느냐 그는 </a:t>
            </a:r>
            <a:r>
              <a:rPr lang="ko-KR" altLang="en-US" sz="40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（　）할 것이요 </a:t>
            </a:r>
            <a:r>
              <a:rPr lang="ko-KR" altLang="en-US" sz="40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즐거워하는 자가 있느냐 그는 （　）</a:t>
            </a:r>
            <a:r>
              <a:rPr lang="ko-KR" altLang="en-US" sz="40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할지니라</a:t>
            </a:r>
            <a:endParaRPr lang="ko-KR" altLang="en-US" sz="40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4" name="부제목 2">
            <a:extLst>
              <a:ext uri="{FF2B5EF4-FFF2-40B4-BE49-F238E27FC236}">
                <a16:creationId xmlns:a16="http://schemas.microsoft.com/office/drawing/2014/main" id="{4A938B85-F4B1-427A-ACB5-04B64674D87D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2025.11.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２３</a:t>
            </a: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4BDA2C-3593-46DE-BB28-26D309176275}"/>
              </a:ext>
            </a:extLst>
          </p:cNvPr>
          <p:cNvSpPr txBox="1"/>
          <p:nvPr/>
        </p:nvSpPr>
        <p:spPr>
          <a:xfrm>
            <a:off x="743567" y="5681570"/>
            <a:ext cx="2016956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고난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FC1F7C8-31C7-4499-B039-0DD4104777C4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76E29470-0E38-4552-B773-CB537A49B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086E25-8770-8238-3451-691083C78F69}"/>
              </a:ext>
            </a:extLst>
          </p:cNvPr>
          <p:cNvSpPr txBox="1"/>
          <p:nvPr/>
        </p:nvSpPr>
        <p:spPr>
          <a:xfrm>
            <a:off x="2999086" y="5675766"/>
            <a:ext cx="2016957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기도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25BAD1-046C-2245-C0E1-C78F81E5EAAB}"/>
              </a:ext>
            </a:extLst>
          </p:cNvPr>
          <p:cNvSpPr txBox="1"/>
          <p:nvPr/>
        </p:nvSpPr>
        <p:spPr>
          <a:xfrm>
            <a:off x="5261443" y="5682252"/>
            <a:ext cx="2016956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찬송</a:t>
            </a:r>
          </a:p>
        </p:txBody>
      </p:sp>
    </p:spTree>
    <p:extLst>
      <p:ext uri="{BB962C8B-B14F-4D97-AF65-F5344CB8AC3E}">
        <p14:creationId xmlns:p14="http://schemas.microsoft.com/office/powerpoint/2010/main" val="270183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1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727842" y="1607290"/>
            <a:ext cx="10869244" cy="3046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8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우리가 사방으로 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＿＿＿을 당하여도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싸이지 아니하며 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＿＿한 일을 당하여도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낙심하지 아니하며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9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＿＿를 받아도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버린 바 되지 아니하며 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거꾸러뜨림을 당하여도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망하지 아니하고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527-CCC8-4BEB-A0CD-7292EA1B8C74}"/>
              </a:ext>
            </a:extLst>
          </p:cNvPr>
          <p:cNvSpPr txBox="1"/>
          <p:nvPr/>
        </p:nvSpPr>
        <p:spPr>
          <a:xfrm>
            <a:off x="759245" y="513293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우겨쌈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4A938B85-F4B1-427A-ACB5-04B64674D87D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2025.07.13.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EE9334-9DCF-4876-9E12-F21DA4D0E642}"/>
              </a:ext>
            </a:extLst>
          </p:cNvPr>
          <p:cNvSpPr txBox="1"/>
          <p:nvPr/>
        </p:nvSpPr>
        <p:spPr>
          <a:xfrm>
            <a:off x="6096000" y="5142081"/>
            <a:ext cx="212320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박해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4BDA2C-3593-46DE-BB28-26D309176275}"/>
              </a:ext>
            </a:extLst>
          </p:cNvPr>
          <p:cNvSpPr txBox="1"/>
          <p:nvPr/>
        </p:nvSpPr>
        <p:spPr>
          <a:xfrm>
            <a:off x="3341415" y="514208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답답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FC1F7C8-31C7-4499-B039-0DD4104777C4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76E29470-0E38-4552-B773-CB537A49B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759245" y="1832436"/>
            <a:ext cx="10869244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그러므로 우리가 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＿＿하지 </a:t>
            </a:r>
            <a:r>
              <a:rPr lang="ko-KR" altLang="en-US" sz="48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아니하노니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우리의 </a:t>
            </a:r>
            <a:r>
              <a:rPr lang="ko-KR" altLang="en-US" sz="4800" dirty="0">
                <a:highlight>
                  <a:srgbClr val="C0C0C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＿＿＿은 낡아지나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우리의 </a:t>
            </a:r>
            <a:r>
              <a:rPr lang="ko-KR" altLang="en-US" sz="4800" dirty="0">
                <a:highlight>
                  <a:srgbClr val="00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＿＿＿은 날로 새로워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지도다（고후４：１７）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527-CCC8-4BEB-A0CD-7292EA1B8C74}"/>
              </a:ext>
            </a:extLst>
          </p:cNvPr>
          <p:cNvSpPr txBox="1"/>
          <p:nvPr/>
        </p:nvSpPr>
        <p:spPr>
          <a:xfrm>
            <a:off x="759245" y="513293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낙심</a:t>
            </a: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4A938B85-F4B1-427A-ACB5-04B64674D87D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2025.07.13.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EE9334-9DCF-4876-9E12-F21DA4D0E642}"/>
              </a:ext>
            </a:extLst>
          </p:cNvPr>
          <p:cNvSpPr txBox="1"/>
          <p:nvPr/>
        </p:nvSpPr>
        <p:spPr>
          <a:xfrm>
            <a:off x="6096000" y="5142081"/>
            <a:ext cx="2528455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속사람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4BDA2C-3593-46DE-BB28-26D309176275}"/>
              </a:ext>
            </a:extLst>
          </p:cNvPr>
          <p:cNvSpPr txBox="1"/>
          <p:nvPr/>
        </p:nvSpPr>
        <p:spPr>
          <a:xfrm>
            <a:off x="3341415" y="514208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겉사람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FC1F7C8-31C7-4499-B039-0DD4104777C4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76E29470-0E38-4552-B773-CB537A49B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7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14AB96-78D8-460E-B0CD-E3F68ADBA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피로회복에 좋은 음식</a:t>
            </a:r>
            <a:r>
              <a:rPr lang="en-US" altLang="ko-KR" sz="3200" kern="0" dirty="0">
                <a:solidFill>
                  <a:srgbClr val="000000"/>
                </a:solidFill>
                <a:latin typeface="함초롬바탕" panose="02030604000101010101" pitchFamily="18" charset="-127"/>
                <a:ea typeface="굴림" panose="020B0600000101010101" pitchFamily="50" charset="-127"/>
              </a:rPr>
              <a:t>-</a:t>
            </a:r>
            <a:r>
              <a:rPr lang="ko-KR" altLang="en-US" sz="3200" kern="0" dirty="0">
                <a:solidFill>
                  <a:srgbClr val="000000"/>
                </a:solidFill>
                <a:latin typeface="함초롬바탕" panose="02030604000101010101" pitchFamily="18" charset="-127"/>
                <a:ea typeface="굴림" panose="020B0600000101010101" pitchFamily="50" charset="-127"/>
              </a:rPr>
              <a:t>에너지보충</a:t>
            </a:r>
            <a:endParaRPr lang="ko-KR" altLang="en-US" dirty="0"/>
          </a:p>
        </p:txBody>
      </p:sp>
      <p:graphicFrame>
        <p:nvGraphicFramePr>
          <p:cNvPr id="4" name="내용 개체 틀 3">
            <a:extLst>
              <a:ext uri="{FF2B5EF4-FFF2-40B4-BE49-F238E27FC236}">
                <a16:creationId xmlns:a16="http://schemas.microsoft.com/office/drawing/2014/main" id="{DA83EFB2-F58B-47E2-83F4-FDA3353EA25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98619" y="1690688"/>
          <a:ext cx="8994762" cy="2835402"/>
        </p:xfrm>
        <a:graphic>
          <a:graphicData uri="http://schemas.openxmlformats.org/drawingml/2006/table">
            <a:tbl>
              <a:tblPr/>
              <a:tblGrid>
                <a:gridCol w="3080139">
                  <a:extLst>
                    <a:ext uri="{9D8B030D-6E8A-4147-A177-3AD203B41FA5}">
                      <a16:colId xmlns:a16="http://schemas.microsoft.com/office/drawing/2014/main" val="3683770042"/>
                    </a:ext>
                  </a:extLst>
                </a:gridCol>
                <a:gridCol w="5914623">
                  <a:extLst>
                    <a:ext uri="{9D8B030D-6E8A-4147-A177-3AD203B41FA5}">
                      <a16:colId xmlns:a16="http://schemas.microsoft.com/office/drawing/2014/main" val="39047159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음식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효능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1169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현미</a:t>
                      </a: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, 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귀리</a:t>
                      </a: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, </a:t>
                      </a:r>
                      <a:r>
                        <a:rPr lang="ko-KR" altLang="en-US" sz="2400" b="1" kern="0" spc="0" dirty="0" err="1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통곡물</a:t>
                      </a:r>
                      <a:endParaRPr lang="ko-KR" altLang="en-US" sz="2400" kern="0" spc="0" dirty="0">
                        <a:solidFill>
                          <a:srgbClr val="000000"/>
                        </a:solidFill>
                        <a:effectLst/>
                        <a:latin typeface="AppleSDGothicNeoEB00" panose="02000503000000000000" pitchFamily="2" charset="-127"/>
                        <a:ea typeface="AppleSDGothicNeoEB00" panose="02000503000000000000" pitchFamily="2" charset="-127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복합 탄수화물 → 지속적인 에너지 공급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3265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고구마</a:t>
                      </a: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, 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바나나</a:t>
                      </a:r>
                      <a:endParaRPr lang="ko-KR" altLang="en-US" sz="2400" kern="0" spc="0" dirty="0">
                        <a:solidFill>
                          <a:srgbClr val="000000"/>
                        </a:solidFill>
                        <a:effectLst/>
                        <a:latin typeface="AppleSDGothicNeoEB00" panose="02000503000000000000" pitchFamily="2" charset="-127"/>
                        <a:ea typeface="AppleSDGothicNeoEB00" panose="02000503000000000000" pitchFamily="2" charset="-127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천연 당분 </a:t>
                      </a:r>
                      <a:r>
                        <a:rPr lang="en-US" altLang="ko-KR" sz="2400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+ </a:t>
                      </a: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칼륨 → 피로 회복과 근육 회복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2994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달 </a:t>
                      </a:r>
                      <a:r>
                        <a:rPr lang="ko-KR" altLang="en-US" sz="2400" b="1" kern="0" spc="0" dirty="0" err="1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걀</a:t>
                      </a:r>
                      <a:endParaRPr lang="ko-KR" altLang="en-US" sz="2400" kern="0" spc="0" dirty="0">
                        <a:solidFill>
                          <a:srgbClr val="000000"/>
                        </a:solidFill>
                        <a:effectLst/>
                        <a:latin typeface="AppleSDGothicNeoEB00" panose="02000503000000000000" pitchFamily="2" charset="-127"/>
                        <a:ea typeface="AppleSDGothicNeoEB00" panose="02000503000000000000" pitchFamily="2" charset="-127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고단백 </a:t>
                      </a:r>
                      <a:r>
                        <a:rPr lang="en-US" altLang="ko-KR" sz="2400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+ </a:t>
                      </a: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비타민 </a:t>
                      </a:r>
                      <a:r>
                        <a:rPr lang="en-US" altLang="ko-KR" sz="2400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B12 </a:t>
                      </a: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→ 체력 증진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369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닭가슴살</a:t>
                      </a:r>
                      <a:r>
                        <a:rPr lang="en-US" altLang="ko-KR" sz="2400" b="1" kern="0" spc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, </a:t>
                      </a:r>
                      <a:r>
                        <a:rPr lang="ko-KR" altLang="en-US" sz="2400" b="1" kern="0" spc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연어</a:t>
                      </a:r>
                      <a:endParaRPr lang="ko-KR" altLang="en-US" sz="2400" kern="0" spc="0">
                        <a:solidFill>
                          <a:srgbClr val="000000"/>
                        </a:solidFill>
                        <a:effectLst/>
                        <a:latin typeface="AppleSDGothicNeoEB00" panose="02000503000000000000" pitchFamily="2" charset="-127"/>
                        <a:ea typeface="AppleSDGothicNeoEB00" panose="02000503000000000000" pitchFamily="2" charset="-127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단백질 </a:t>
                      </a:r>
                      <a:r>
                        <a:rPr lang="en-US" altLang="ko-KR" sz="2400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+ </a:t>
                      </a: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오메가</a:t>
                      </a:r>
                      <a:r>
                        <a:rPr lang="en-US" altLang="ko-KR" sz="2400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-3 </a:t>
                      </a: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→ 근육 회복</a:t>
                      </a:r>
                      <a:r>
                        <a:rPr lang="en-US" altLang="ko-KR" sz="2400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, </a:t>
                      </a: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latin typeface="AppleSDGothicNeoEB00" panose="02000503000000000000" pitchFamily="2" charset="-127"/>
                          <a:ea typeface="AppleSDGothicNeoEB00" panose="02000503000000000000" pitchFamily="2" charset="-127"/>
                        </a:rPr>
                        <a:t>염증 완화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8098851"/>
                  </a:ext>
                </a:extLst>
              </a:tr>
            </a:tbl>
          </a:graphicData>
        </a:graphic>
      </p:graphicFrame>
      <p:sp>
        <p:nvSpPr>
          <p:cNvPr id="7" name="AutoShape 3" descr="바나나 - 나무위키">
            <a:extLst>
              <a:ext uri="{FF2B5EF4-FFF2-40B4-BE49-F238E27FC236}">
                <a16:creationId xmlns:a16="http://schemas.microsoft.com/office/drawing/2014/main" id="{63A2884C-9E5F-4831-8B49-5FDBB67DB9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5" descr="캐번디시(바나나) - 나무위키">
            <a:extLst>
              <a:ext uri="{FF2B5EF4-FFF2-40B4-BE49-F238E27FC236}">
                <a16:creationId xmlns:a16="http://schemas.microsoft.com/office/drawing/2014/main" id="{F38AB3C8-CD46-4C2A-A750-AE744E60E7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7FA8D2B-06FB-4FF2-BAE1-5C4377D97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309" y="4766790"/>
            <a:ext cx="2573691" cy="191993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5EF4438-25E1-409A-98D5-25C340C0B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4806027"/>
            <a:ext cx="2344831" cy="188069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BB1BC41-229E-46AD-86C5-49FB1066B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30" y="4793563"/>
            <a:ext cx="2800679" cy="186639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795DF18-A1D0-4D34-8EBC-B0524DF16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7291" y="4841500"/>
            <a:ext cx="2459514" cy="1845226"/>
          </a:xfrm>
          <a:prstGeom prst="rect">
            <a:avLst/>
          </a:prstGeom>
        </p:spPr>
      </p:pic>
      <p:sp>
        <p:nvSpPr>
          <p:cNvPr id="13" name="부제목 2">
            <a:extLst>
              <a:ext uri="{FF2B5EF4-FFF2-40B4-BE49-F238E27FC236}">
                <a16:creationId xmlns:a16="http://schemas.microsoft.com/office/drawing/2014/main" id="{833F4624-AE4D-42F7-A024-AA4777A256E7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2025.06.08.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CFA1D2-232C-4D79-8B4B-42D7141F0FA8}"/>
              </a:ext>
            </a:extLst>
          </p:cNvPr>
          <p:cNvSpPr txBox="1"/>
          <p:nvPr/>
        </p:nvSpPr>
        <p:spPr>
          <a:xfrm>
            <a:off x="1509747" y="2395247"/>
            <a:ext cx="2345280" cy="47542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endParaRPr lang="ko-KR" altLang="en-US" sz="5400" dirty="0">
              <a:solidFill>
                <a:schemeClr val="accent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62309-9C51-4B12-B292-0DF0C4034903}"/>
              </a:ext>
            </a:extLst>
          </p:cNvPr>
          <p:cNvSpPr txBox="1"/>
          <p:nvPr/>
        </p:nvSpPr>
        <p:spPr>
          <a:xfrm>
            <a:off x="1502030" y="3004411"/>
            <a:ext cx="2345280" cy="47542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endParaRPr lang="ko-KR" altLang="en-US" sz="5400" dirty="0">
              <a:solidFill>
                <a:schemeClr val="accent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7F31CD-A309-4A61-8422-D57CFB6F209B}"/>
              </a:ext>
            </a:extLst>
          </p:cNvPr>
          <p:cNvSpPr txBox="1"/>
          <p:nvPr/>
        </p:nvSpPr>
        <p:spPr>
          <a:xfrm>
            <a:off x="1502030" y="3608060"/>
            <a:ext cx="2345280" cy="47542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endParaRPr lang="ko-KR" altLang="en-US" sz="5400" dirty="0">
              <a:solidFill>
                <a:schemeClr val="accent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0C1C75-BA09-495B-9BCC-7DFB2EF321B7}"/>
              </a:ext>
            </a:extLst>
          </p:cNvPr>
          <p:cNvSpPr txBox="1"/>
          <p:nvPr/>
        </p:nvSpPr>
        <p:spPr>
          <a:xfrm>
            <a:off x="1502030" y="4167985"/>
            <a:ext cx="2345280" cy="47542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endParaRPr lang="ko-KR" altLang="en-US" sz="5400" dirty="0">
              <a:solidFill>
                <a:schemeClr val="accent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471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727842" y="1607290"/>
            <a:ext cx="10869244" cy="33134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높음이나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이나 다른 어떤 피조물이라도 우리를 우리 주 그리스도 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안에 있는 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하나님의 </a:t>
            </a:r>
            <a:r>
              <a:rPr lang="en-US" altLang="ko-KR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에서 끊을 수 없으리라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롬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8:39)</a:t>
            </a:r>
            <a:endParaRPr lang="ko-KR" altLang="en-US" sz="48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527-CCC8-4BEB-A0CD-7292EA1B8C74}"/>
              </a:ext>
            </a:extLst>
          </p:cNvPr>
          <p:cNvSpPr txBox="1"/>
          <p:nvPr/>
        </p:nvSpPr>
        <p:spPr>
          <a:xfrm>
            <a:off x="759245" y="513293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깊음</a:t>
            </a: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4A938B85-F4B1-427A-ACB5-04B64674D87D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2025.05.25.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EE9334-9DCF-4876-9E12-F21DA4D0E642}"/>
              </a:ext>
            </a:extLst>
          </p:cNvPr>
          <p:cNvSpPr txBox="1"/>
          <p:nvPr/>
        </p:nvSpPr>
        <p:spPr>
          <a:xfrm>
            <a:off x="6096000" y="5142081"/>
            <a:ext cx="212320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사랑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4BDA2C-3593-46DE-BB28-26D309176275}"/>
              </a:ext>
            </a:extLst>
          </p:cNvPr>
          <p:cNvSpPr txBox="1"/>
          <p:nvPr/>
        </p:nvSpPr>
        <p:spPr>
          <a:xfrm>
            <a:off x="3341415" y="514208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예수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FC1F7C8-31C7-4499-B039-0DD4104777C4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76E29470-0E38-4552-B773-CB537A49B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0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644236" y="1607290"/>
            <a:ext cx="10952850" cy="3046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35 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누가 우리를 그리스도의 </a:t>
            </a:r>
            <a:r>
              <a:rPr lang="en-US" altLang="ko-KR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에서 끊으리요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환난이나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 박해나 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이나 적신이나 위험이나 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칼이랴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…37…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우리를 사랑하시는 이로 말미암아 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우리가 </a:t>
            </a:r>
            <a:r>
              <a:rPr lang="en-US" altLang="ko-KR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_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4800" dirty="0" err="1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이기느니라</a:t>
            </a:r>
            <a:r>
              <a:rPr lang="en-US" altLang="ko-KR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롬</a:t>
            </a:r>
            <a:r>
              <a:rPr lang="en-US" altLang="ko-KR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8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장</a:t>
            </a:r>
            <a:r>
              <a:rPr lang="en-US" altLang="ko-KR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endParaRPr lang="ko-KR" altLang="en-US" sz="4800" dirty="0">
              <a:highlight>
                <a:srgbClr val="FFFF00"/>
              </a:highlight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527-CCC8-4BEB-A0CD-7292EA1B8C74}"/>
              </a:ext>
            </a:extLst>
          </p:cNvPr>
          <p:cNvSpPr txBox="1"/>
          <p:nvPr/>
        </p:nvSpPr>
        <p:spPr>
          <a:xfrm>
            <a:off x="759245" y="513293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사랑</a:t>
            </a: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4A938B85-F4B1-427A-ACB5-04B64674D87D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2025.05.25.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EE9334-9DCF-4876-9E12-F21DA4D0E642}"/>
              </a:ext>
            </a:extLst>
          </p:cNvPr>
          <p:cNvSpPr txBox="1"/>
          <p:nvPr/>
        </p:nvSpPr>
        <p:spPr>
          <a:xfrm>
            <a:off x="6096000" y="5142081"/>
            <a:ext cx="212320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기근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4BDA2C-3593-46DE-BB28-26D309176275}"/>
              </a:ext>
            </a:extLst>
          </p:cNvPr>
          <p:cNvSpPr txBox="1"/>
          <p:nvPr/>
        </p:nvSpPr>
        <p:spPr>
          <a:xfrm>
            <a:off x="3341415" y="514208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곤고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FC1F7C8-31C7-4499-B039-0DD4104777C4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76E29470-0E38-4552-B773-CB537A49B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59F752-9FF4-4FBB-B286-10E9AE015608}"/>
              </a:ext>
            </a:extLst>
          </p:cNvPr>
          <p:cNvSpPr txBox="1"/>
          <p:nvPr/>
        </p:nvSpPr>
        <p:spPr>
          <a:xfrm>
            <a:off x="8575145" y="5142081"/>
            <a:ext cx="2698991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넉넉히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3460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9788D77-CC1E-47E7-8829-0AFBD272A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FB565D19-4EFD-4917-B080-AC0B9BC9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ED099B8-7F49-440D-A53D-35D973E8B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AutoShape 2" descr="잉카 제국 - 나무위키">
            <a:extLst>
              <a:ext uri="{FF2B5EF4-FFF2-40B4-BE49-F238E27FC236}">
                <a16:creationId xmlns:a16="http://schemas.microsoft.com/office/drawing/2014/main" id="{6FBA24BD-D39E-4FAD-B329-1891318226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DE97DC4-6FD5-4893-923B-DD705195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163" y="139428"/>
            <a:ext cx="3521957" cy="2280694"/>
          </a:xfrm>
          <a:prstGeom prst="rect">
            <a:avLst/>
          </a:prstGeom>
        </p:spPr>
      </p:pic>
      <p:sp>
        <p:nvSpPr>
          <p:cNvPr id="6" name="AutoShape 4" descr="잉카 제국 - 나무위키">
            <a:extLst>
              <a:ext uri="{FF2B5EF4-FFF2-40B4-BE49-F238E27FC236}">
                <a16:creationId xmlns:a16="http://schemas.microsoft.com/office/drawing/2014/main" id="{2C47A850-96F7-4AEA-9098-214516E6A9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5021C52-AC1A-4D61-A558-E4C6250AF91A}"/>
              </a:ext>
            </a:extLst>
          </p:cNvPr>
          <p:cNvSpPr/>
          <p:nvPr/>
        </p:nvSpPr>
        <p:spPr>
          <a:xfrm>
            <a:off x="8344458" y="3761898"/>
            <a:ext cx="2646878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ko-KR" altLang="en-US" sz="4800" dirty="0">
                <a:solidFill>
                  <a:schemeClr val="bg1"/>
                </a:solidFill>
                <a:latin typeface="Arial" panose="020B0604020202020204" pitchFamily="34" charset="0"/>
              </a:rPr>
              <a:t>결승문자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3CAF349-A975-4D6B-83D9-F06150C09809}"/>
              </a:ext>
            </a:extLst>
          </p:cNvPr>
          <p:cNvSpPr/>
          <p:nvPr/>
        </p:nvSpPr>
        <p:spPr>
          <a:xfrm>
            <a:off x="484861" y="2032668"/>
            <a:ext cx="7557703" cy="37279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매듭으로 언어를 사용하는 문자를 일컫는 한글용어는</a:t>
            </a:r>
            <a:r>
              <a:rPr lang="en-US" altLang="ko-KR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ko-KR" altLang="en-US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잉카제국의 용어는</a:t>
            </a:r>
            <a:r>
              <a:rPr lang="en-US" altLang="ko-KR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??</a:t>
            </a:r>
            <a:endParaRPr lang="ko-KR" altLang="en-US" sz="5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69E3C0C-84D2-491E-9328-3268E7931909}"/>
              </a:ext>
            </a:extLst>
          </p:cNvPr>
          <p:cNvGrpSpPr/>
          <p:nvPr/>
        </p:nvGrpSpPr>
        <p:grpSpPr>
          <a:xfrm>
            <a:off x="369808" y="205119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11" name="Group 36">
              <a:extLst>
                <a:ext uri="{FF2B5EF4-FFF2-40B4-BE49-F238E27FC236}">
                  <a16:creationId xmlns:a16="http://schemas.microsoft.com/office/drawing/2014/main" id="{C1EB2F11-8CC1-486A-B92C-068D8731EE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3" name="AutoShape 6">
                <a:extLst>
                  <a:ext uri="{FF2B5EF4-FFF2-40B4-BE49-F238E27FC236}">
                    <a16:creationId xmlns:a16="http://schemas.microsoft.com/office/drawing/2014/main" id="{4E4E873B-34D3-4141-BF25-E712C988E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4" name="AutoShape 7">
                <a:extLst>
                  <a:ext uri="{FF2B5EF4-FFF2-40B4-BE49-F238E27FC236}">
                    <a16:creationId xmlns:a16="http://schemas.microsoft.com/office/drawing/2014/main" id="{F63B4679-EA3C-47ED-AD5E-56D3194C7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12C515CB-401E-4CF0-B872-29A24B6F6A8A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AF50284-91E8-4E96-9EFB-4342211BE7CC}"/>
              </a:ext>
            </a:extLst>
          </p:cNvPr>
          <p:cNvSpPr/>
          <p:nvPr/>
        </p:nvSpPr>
        <p:spPr>
          <a:xfrm>
            <a:off x="6064828" y="5130132"/>
            <a:ext cx="5658921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ko-KR" alt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잉카 제국의 </a:t>
            </a:r>
            <a:r>
              <a:rPr lang="ko-KR" alt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키푸</a:t>
            </a:r>
            <a:r>
              <a:rPr lang="en-US" altLang="ko-KR" sz="4000" dirty="0">
                <a:solidFill>
                  <a:schemeClr val="bg1"/>
                </a:solidFill>
                <a:latin typeface="Arial" panose="020B0604020202020204" pitchFamily="34" charset="0"/>
              </a:rPr>
              <a:t>(quipu)</a:t>
            </a:r>
            <a:endParaRPr lang="ko-KR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15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730944-8F7C-4821-BEC1-BACE5AF09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F0DB5D7-25CE-43E0-8BAF-1940F12AB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290" name="Picture 2" descr="DNA 구조와 기능-과학 심화 탐구 - SIMAGEBANK">
            <a:extLst>
              <a:ext uri="{FF2B5EF4-FFF2-40B4-BE49-F238E27FC236}">
                <a16:creationId xmlns:a16="http://schemas.microsoft.com/office/drawing/2014/main" id="{D5F23BA7-52AA-4FCA-9748-929B77E71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0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06423B5C-7AA0-47B5-B83A-37D40241CD6C}"/>
              </a:ext>
            </a:extLst>
          </p:cNvPr>
          <p:cNvGrpSpPr/>
          <p:nvPr/>
        </p:nvGrpSpPr>
        <p:grpSpPr>
          <a:xfrm>
            <a:off x="442544" y="194793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7" name="Group 36">
              <a:extLst>
                <a:ext uri="{FF2B5EF4-FFF2-40B4-BE49-F238E27FC236}">
                  <a16:creationId xmlns:a16="http://schemas.microsoft.com/office/drawing/2014/main" id="{8E4FE9A8-FF53-4922-9E35-B8A5944941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9" name="AutoShape 6">
                <a:extLst>
                  <a:ext uri="{FF2B5EF4-FFF2-40B4-BE49-F238E27FC236}">
                    <a16:creationId xmlns:a16="http://schemas.microsoft.com/office/drawing/2014/main" id="{73135209-69DA-404D-AAC8-141D7B906F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0" name="AutoShape 7">
                <a:extLst>
                  <a:ext uri="{FF2B5EF4-FFF2-40B4-BE49-F238E27FC236}">
                    <a16:creationId xmlns:a16="http://schemas.microsoft.com/office/drawing/2014/main" id="{B7BC7DE7-6586-46EB-AC66-E9554B27C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C5E8D8D-0313-4C0F-AC31-EBC2226D9C06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1F7F521-877A-4781-83E2-AC46398644B3}"/>
              </a:ext>
            </a:extLst>
          </p:cNvPr>
          <p:cNvSpPr/>
          <p:nvPr/>
        </p:nvSpPr>
        <p:spPr>
          <a:xfrm>
            <a:off x="3314701" y="2188275"/>
            <a:ext cx="8763744" cy="24814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인간의 세포안에 있는 </a:t>
            </a:r>
            <a:r>
              <a:rPr lang="en-US" altLang="ko-KR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</a:t>
            </a:r>
            <a:r>
              <a:rPr lang="ko-KR" altLang="en-US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중 나선의 정보 덩어리를 일컫는 용어는</a:t>
            </a:r>
            <a:r>
              <a:rPr lang="en-US" altLang="ko-KR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?</a:t>
            </a:r>
            <a:endParaRPr lang="ko-KR" altLang="en-US" sz="5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0E6F15-4593-46D2-BB9B-5ADBF3893260}"/>
              </a:ext>
            </a:extLst>
          </p:cNvPr>
          <p:cNvSpPr/>
          <p:nvPr/>
        </p:nvSpPr>
        <p:spPr>
          <a:xfrm>
            <a:off x="8095076" y="5270986"/>
            <a:ext cx="1502334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</a:rPr>
              <a:t>DNA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727842" y="1607290"/>
            <a:ext cx="10869244" cy="332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 여호와께서 이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들에게 이같이 말씀하시기를 내가 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를 너희에게 들어가게 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하리니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너희가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나리라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겔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37:5)</a:t>
            </a:r>
            <a:endParaRPr lang="ko-KR" altLang="en-US" sz="48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527-CCC8-4BEB-A0CD-7292EA1B8C74}"/>
              </a:ext>
            </a:extLst>
          </p:cNvPr>
          <p:cNvSpPr txBox="1"/>
          <p:nvPr/>
        </p:nvSpPr>
        <p:spPr>
          <a:xfrm>
            <a:off x="759245" y="513293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뼈</a:t>
            </a: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4A938B85-F4B1-427A-ACB5-04B64674D87D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2025.05.18.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EE9334-9DCF-4876-9E12-F21DA4D0E642}"/>
              </a:ext>
            </a:extLst>
          </p:cNvPr>
          <p:cNvSpPr txBox="1"/>
          <p:nvPr/>
        </p:nvSpPr>
        <p:spPr>
          <a:xfrm>
            <a:off x="6096000" y="5142081"/>
            <a:ext cx="212320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살아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4BDA2C-3593-46DE-BB28-26D309176275}"/>
              </a:ext>
            </a:extLst>
          </p:cNvPr>
          <p:cNvSpPr txBox="1"/>
          <p:nvPr/>
        </p:nvSpPr>
        <p:spPr>
          <a:xfrm>
            <a:off x="3341415" y="514208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생기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FC1F7C8-31C7-4499-B039-0DD4104777C4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76E29470-0E38-4552-B773-CB537A49B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2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727842" y="1607290"/>
            <a:ext cx="10869244" cy="30546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너희 위에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을 두고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입히고 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으로 덮고 너희 속에 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를 </a:t>
            </a:r>
            <a:r>
              <a:rPr lang="ko-KR" altLang="en-US" sz="44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넣으리니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너희가 살아나리라 또 내가 여호와인 줄 너희가 알리라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…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하라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겔</a:t>
            </a:r>
            <a:r>
              <a:rPr lang="en-US" altLang="ko-KR" sz="4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37:6)</a:t>
            </a:r>
            <a:endParaRPr lang="ko-KR" altLang="en-US" sz="4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527-CCC8-4BEB-A0CD-7292EA1B8C74}"/>
              </a:ext>
            </a:extLst>
          </p:cNvPr>
          <p:cNvSpPr txBox="1"/>
          <p:nvPr/>
        </p:nvSpPr>
        <p:spPr>
          <a:xfrm>
            <a:off x="759245" y="513293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힘줄</a:t>
            </a: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4A938B85-F4B1-427A-ACB5-04B64674D87D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2025.05.18.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EE9334-9DCF-4876-9E12-F21DA4D0E642}"/>
              </a:ext>
            </a:extLst>
          </p:cNvPr>
          <p:cNvSpPr txBox="1"/>
          <p:nvPr/>
        </p:nvSpPr>
        <p:spPr>
          <a:xfrm>
            <a:off x="4574129" y="5132930"/>
            <a:ext cx="212320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가죽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4BDA2C-3593-46DE-BB28-26D309176275}"/>
              </a:ext>
            </a:extLst>
          </p:cNvPr>
          <p:cNvSpPr txBox="1"/>
          <p:nvPr/>
        </p:nvSpPr>
        <p:spPr>
          <a:xfrm>
            <a:off x="3341415" y="5142081"/>
            <a:ext cx="1042177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살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FC1F7C8-31C7-4499-B039-0DD4104777C4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76E29470-0E38-4552-B773-CB537A49B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765DF52-B78E-49F7-A01C-8FBAF91E53AF}"/>
              </a:ext>
            </a:extLst>
          </p:cNvPr>
          <p:cNvSpPr txBox="1"/>
          <p:nvPr/>
        </p:nvSpPr>
        <p:spPr>
          <a:xfrm>
            <a:off x="6759754" y="5132929"/>
            <a:ext cx="1765687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생기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582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B2E976B9-57AD-4EA5-A921-35BCD4C47638}"/>
              </a:ext>
            </a:extLst>
          </p:cNvPr>
          <p:cNvGrpSpPr/>
          <p:nvPr/>
        </p:nvGrpSpPr>
        <p:grpSpPr>
          <a:xfrm>
            <a:off x="369808" y="205119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9" name="Group 36">
              <a:extLst>
                <a:ext uri="{FF2B5EF4-FFF2-40B4-BE49-F238E27FC236}">
                  <a16:creationId xmlns:a16="http://schemas.microsoft.com/office/drawing/2014/main" id="{C2910187-C36C-47D6-ACC1-E39D11DF76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1" name="AutoShape 6">
                <a:extLst>
                  <a:ext uri="{FF2B5EF4-FFF2-40B4-BE49-F238E27FC236}">
                    <a16:creationId xmlns:a16="http://schemas.microsoft.com/office/drawing/2014/main" id="{C1531B39-F22E-4551-85D5-049A8BB9C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2" name="AutoShape 7">
                <a:extLst>
                  <a:ext uri="{FF2B5EF4-FFF2-40B4-BE49-F238E27FC236}">
                    <a16:creationId xmlns:a16="http://schemas.microsoft.com/office/drawing/2014/main" id="{DE7373AE-2415-4011-B3F5-10D98C602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F0434679-8049-43F7-A04D-2F69EB1E20A4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6C48DA7-6AAD-482B-8DAD-0F71DF5C039C}"/>
              </a:ext>
            </a:extLst>
          </p:cNvPr>
          <p:cNvSpPr/>
          <p:nvPr/>
        </p:nvSpPr>
        <p:spPr>
          <a:xfrm>
            <a:off x="484861" y="2032668"/>
            <a:ext cx="7557703" cy="24814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성인의 뼈의 개수는</a:t>
            </a:r>
            <a:r>
              <a:rPr lang="en-US" altLang="ko-KR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? </a:t>
            </a:r>
            <a:r>
              <a:rPr lang="ko-KR" altLang="en-US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아기는</a:t>
            </a:r>
            <a:r>
              <a:rPr lang="en-US" altLang="ko-KR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ko-KR" altLang="en-US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갈비뼈의 개수</a:t>
            </a:r>
            <a:r>
              <a:rPr lang="en-US" altLang="ko-KR" sz="54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?</a:t>
            </a:r>
            <a:endParaRPr lang="ko-KR" altLang="en-US" sz="5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106AFC-1B81-4D16-B4B9-82917CB929F8}"/>
              </a:ext>
            </a:extLst>
          </p:cNvPr>
          <p:cNvSpPr txBox="1"/>
          <p:nvPr/>
        </p:nvSpPr>
        <p:spPr>
          <a:xfrm>
            <a:off x="543602" y="4870136"/>
            <a:ext cx="201256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206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92250D-0214-4F27-94B5-96B215E36D8D}"/>
              </a:ext>
            </a:extLst>
          </p:cNvPr>
          <p:cNvSpPr txBox="1"/>
          <p:nvPr/>
        </p:nvSpPr>
        <p:spPr>
          <a:xfrm>
            <a:off x="2863615" y="4870136"/>
            <a:ext cx="201256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270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부제목 2">
            <a:extLst>
              <a:ext uri="{FF2B5EF4-FFF2-40B4-BE49-F238E27FC236}">
                <a16:creationId xmlns:a16="http://schemas.microsoft.com/office/drawing/2014/main" id="{51D22EE6-1A1A-4465-8652-9EE83028285A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2025.05.18.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pic>
        <p:nvPicPr>
          <p:cNvPr id="17" name="Picture 2" descr="2. 통합을 위한 구분 - 인체의 골격 : 네이버 블로그">
            <a:extLst>
              <a:ext uri="{FF2B5EF4-FFF2-40B4-BE49-F238E27FC236}">
                <a16:creationId xmlns:a16="http://schemas.microsoft.com/office/drawing/2014/main" id="{7EEBD982-7D36-44C9-9E9B-24BF82856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644" y="1415463"/>
            <a:ext cx="3699165" cy="482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674E45-A455-4401-B8A4-180337757381}"/>
              </a:ext>
            </a:extLst>
          </p:cNvPr>
          <p:cNvSpPr txBox="1"/>
          <p:nvPr/>
        </p:nvSpPr>
        <p:spPr>
          <a:xfrm>
            <a:off x="5183628" y="4870136"/>
            <a:ext cx="2012562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25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554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은행나무 - 나무위키">
            <a:extLst>
              <a:ext uri="{FF2B5EF4-FFF2-40B4-BE49-F238E27FC236}">
                <a16:creationId xmlns:a16="http://schemas.microsoft.com/office/drawing/2014/main" id="{A980823F-6058-DD5C-DDC0-C66D1EC35F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1268" name="Picture 4" descr="식용 가능한 식물의 뿌리, 그 효능은? : 네이버 블로그">
            <a:extLst>
              <a:ext uri="{FF2B5EF4-FFF2-40B4-BE49-F238E27FC236}">
                <a16:creationId xmlns:a16="http://schemas.microsoft.com/office/drawing/2014/main" id="{0A81A3EE-8FF8-A705-CB2A-20D7DCB67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3"/>
          <a:stretch>
            <a:fillRect/>
          </a:stretch>
        </p:blipFill>
        <p:spPr bwMode="auto">
          <a:xfrm>
            <a:off x="0" y="0"/>
            <a:ext cx="12192000" cy="68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68FDAAD-12C9-BF68-B183-65503E520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9CDD8-D68A-CED8-7709-E00B5E7783FF}"/>
              </a:ext>
            </a:extLst>
          </p:cNvPr>
          <p:cNvSpPr txBox="1"/>
          <p:nvPr/>
        </p:nvSpPr>
        <p:spPr>
          <a:xfrm>
            <a:off x="524110" y="5388962"/>
            <a:ext cx="3544970" cy="998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성장지연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748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B2E976B9-57AD-4EA5-A921-35BCD4C47638}"/>
              </a:ext>
            </a:extLst>
          </p:cNvPr>
          <p:cNvGrpSpPr/>
          <p:nvPr/>
        </p:nvGrpSpPr>
        <p:grpSpPr>
          <a:xfrm>
            <a:off x="369808" y="267464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9" name="Group 36">
              <a:extLst>
                <a:ext uri="{FF2B5EF4-FFF2-40B4-BE49-F238E27FC236}">
                  <a16:creationId xmlns:a16="http://schemas.microsoft.com/office/drawing/2014/main" id="{C2910187-C36C-47D6-ACC1-E39D11DF76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1" name="AutoShape 6">
                <a:extLst>
                  <a:ext uri="{FF2B5EF4-FFF2-40B4-BE49-F238E27FC236}">
                    <a16:creationId xmlns:a16="http://schemas.microsoft.com/office/drawing/2014/main" id="{C1531B39-F22E-4551-85D5-049A8BB9C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2" name="AutoShape 7">
                <a:extLst>
                  <a:ext uri="{FF2B5EF4-FFF2-40B4-BE49-F238E27FC236}">
                    <a16:creationId xmlns:a16="http://schemas.microsoft.com/office/drawing/2014/main" id="{DE7373AE-2415-4011-B3F5-10D98C602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F0434679-8049-43F7-A04D-2F69EB1E20A4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6C48DA7-6AAD-482B-8DAD-0F71DF5C039C}"/>
              </a:ext>
            </a:extLst>
          </p:cNvPr>
          <p:cNvSpPr/>
          <p:nvPr/>
        </p:nvSpPr>
        <p:spPr>
          <a:xfrm>
            <a:off x="484861" y="1839011"/>
            <a:ext cx="8233112" cy="22159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48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근육과 뼈를 지탱해주는 것은</a:t>
            </a:r>
            <a:r>
              <a:rPr lang="en-US" altLang="ko-KR" sz="48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ko-KR" altLang="en-US" sz="48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뼈와 뼈를 지탱해주는 것은</a:t>
            </a:r>
            <a:r>
              <a:rPr lang="en-US" altLang="ko-KR" sz="48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?</a:t>
            </a:r>
            <a:endParaRPr lang="ko-KR" altLang="en-US" sz="48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sp>
        <p:nvSpPr>
          <p:cNvPr id="15" name="부제목 2">
            <a:extLst>
              <a:ext uri="{FF2B5EF4-FFF2-40B4-BE49-F238E27FC236}">
                <a16:creationId xmlns:a16="http://schemas.microsoft.com/office/drawing/2014/main" id="{51D22EE6-1A1A-4465-8652-9EE83028285A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2025.05.18.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pic>
        <p:nvPicPr>
          <p:cNvPr id="19" name="Picture 2" descr="인대·힘줄, 혈관 적어 재생 잘 안 돼… 무리한 사용도 문제">
            <a:extLst>
              <a:ext uri="{FF2B5EF4-FFF2-40B4-BE49-F238E27FC236}">
                <a16:creationId xmlns:a16="http://schemas.microsoft.com/office/drawing/2014/main" id="{59D700DF-BF17-4D41-A369-F287032E2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/>
          <a:stretch/>
        </p:blipFill>
        <p:spPr bwMode="auto">
          <a:xfrm>
            <a:off x="7600663" y="2156711"/>
            <a:ext cx="4527170" cy="401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106AFC-1B81-4D16-B4B9-82917CB929F8}"/>
              </a:ext>
            </a:extLst>
          </p:cNvPr>
          <p:cNvSpPr txBox="1"/>
          <p:nvPr/>
        </p:nvSpPr>
        <p:spPr>
          <a:xfrm>
            <a:off x="10022448" y="3262745"/>
            <a:ext cx="2012562" cy="90193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5400" dirty="0">
                <a:solidFill>
                  <a:schemeClr val="accent1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206</a:t>
            </a:r>
            <a:endParaRPr lang="ko-KR" altLang="en-US" sz="5400" dirty="0">
              <a:solidFill>
                <a:schemeClr val="accent1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18017D-1C1D-49F1-8D70-E31D54B1BFD1}"/>
              </a:ext>
            </a:extLst>
          </p:cNvPr>
          <p:cNvSpPr txBox="1"/>
          <p:nvPr/>
        </p:nvSpPr>
        <p:spPr>
          <a:xfrm>
            <a:off x="10022448" y="4368779"/>
            <a:ext cx="2012562" cy="90193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endParaRPr lang="ko-KR" altLang="en-US" sz="5400" dirty="0">
              <a:solidFill>
                <a:schemeClr val="accent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582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97443D-1C20-4A4E-BEBC-BEDCB1297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CD109D9-CACC-40A7-B604-A776B194D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6388" name="Picture 4" descr="삼성사랑정형외과">
            <a:extLst>
              <a:ext uri="{FF2B5EF4-FFF2-40B4-BE49-F238E27FC236}">
                <a16:creationId xmlns:a16="http://schemas.microsoft.com/office/drawing/2014/main" id="{8D5FB728-185B-41EA-898F-11775C700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52948"/>
            <a:ext cx="5033524" cy="469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EF89821E-3F89-4F1E-9672-8C16210A8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E41A0FC-0093-4C54-A9AD-C345DBA3882B}"/>
              </a:ext>
            </a:extLst>
          </p:cNvPr>
          <p:cNvSpPr/>
          <p:nvPr/>
        </p:nvSpPr>
        <p:spPr>
          <a:xfrm>
            <a:off x="6320278" y="4340263"/>
            <a:ext cx="3286495" cy="14898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lv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ko-KR" sz="3600" b="1" dirty="0" err="1">
                <a:latin typeface="Arial" panose="020B0604020202020204" pitchFamily="34" charset="0"/>
              </a:rPr>
              <a:t>히알루론산</a:t>
            </a:r>
            <a:endParaRPr lang="en-US" altLang="ko-KR" sz="3600" b="1" dirty="0">
              <a:latin typeface="Arial" panose="020B0604020202020204" pitchFamily="34" charset="0"/>
            </a:endParaRPr>
          </a:p>
          <a:p>
            <a:pPr lv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ko-KR" sz="2800" b="1" dirty="0">
                <a:latin typeface="Arial" panose="020B0604020202020204" pitchFamily="34" charset="0"/>
              </a:rPr>
              <a:t>(</a:t>
            </a:r>
            <a:r>
              <a:rPr lang="ko-KR" altLang="ko-KR" sz="2800" b="1" dirty="0" err="1">
                <a:latin typeface="Arial" panose="020B0604020202020204" pitchFamily="34" charset="0"/>
              </a:rPr>
              <a:t>Hyaluronic</a:t>
            </a:r>
            <a:r>
              <a:rPr lang="ko-KR" altLang="ko-KR" sz="2800" b="1" dirty="0">
                <a:latin typeface="Arial" panose="020B0604020202020204" pitchFamily="34" charset="0"/>
              </a:rPr>
              <a:t> </a:t>
            </a:r>
            <a:r>
              <a:rPr lang="ko-KR" altLang="ko-KR" sz="2800" b="1" dirty="0" err="1">
                <a:latin typeface="Arial" panose="020B0604020202020204" pitchFamily="34" charset="0"/>
              </a:rPr>
              <a:t>Acid</a:t>
            </a:r>
            <a:r>
              <a:rPr lang="ko-KR" altLang="ko-KR" sz="2800" b="1" dirty="0">
                <a:latin typeface="Arial" panose="020B0604020202020204" pitchFamily="34" charset="0"/>
              </a:rPr>
              <a:t>)</a:t>
            </a:r>
            <a:endParaRPr lang="ko-KR" altLang="ko-KR" sz="2800" dirty="0">
              <a:latin typeface="Arial" panose="020B0604020202020204" pitchFamily="34" charset="0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DFEE8B97-DF1D-45CC-A475-1D70A09E401C}"/>
              </a:ext>
            </a:extLst>
          </p:cNvPr>
          <p:cNvGrpSpPr/>
          <p:nvPr/>
        </p:nvGrpSpPr>
        <p:grpSpPr>
          <a:xfrm>
            <a:off x="369808" y="267464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9" name="Group 36">
              <a:extLst>
                <a:ext uri="{FF2B5EF4-FFF2-40B4-BE49-F238E27FC236}">
                  <a16:creationId xmlns:a16="http://schemas.microsoft.com/office/drawing/2014/main" id="{4741C126-560E-447B-AE2C-52AA51CAFE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1" name="AutoShape 6">
                <a:extLst>
                  <a:ext uri="{FF2B5EF4-FFF2-40B4-BE49-F238E27FC236}">
                    <a16:creationId xmlns:a16="http://schemas.microsoft.com/office/drawing/2014/main" id="{0DC81E91-CD18-49C9-824E-466B8C417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2" name="AutoShape 7">
                <a:extLst>
                  <a:ext uri="{FF2B5EF4-FFF2-40B4-BE49-F238E27FC236}">
                    <a16:creationId xmlns:a16="http://schemas.microsoft.com/office/drawing/2014/main" id="{266A4F98-DAE5-4BC3-AC72-267E351B3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A5E8DE7C-759D-4EBF-B929-09791C3F91B8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8DFBEFE-D984-4296-8FCD-BA575A189DF3}"/>
              </a:ext>
            </a:extLst>
          </p:cNvPr>
          <p:cNvSpPr/>
          <p:nvPr/>
        </p:nvSpPr>
        <p:spPr>
          <a:xfrm>
            <a:off x="6320278" y="1927820"/>
            <a:ext cx="3369623" cy="150118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ko-KR" sz="4000" b="1" dirty="0" err="1">
                <a:latin typeface="Arial" panose="020B0604020202020204" pitchFamily="34" charset="0"/>
              </a:rPr>
              <a:t>콘드로이친</a:t>
            </a:r>
            <a:endParaRPr lang="en-US" altLang="ko-KR" sz="4000" b="1" dirty="0">
              <a:latin typeface="Arial" panose="020B0604020202020204" pitchFamily="34" charset="0"/>
            </a:endParaRPr>
          </a:p>
          <a:p>
            <a:pPr lv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ko-KR" sz="2400" b="1" dirty="0">
                <a:latin typeface="Arial" panose="020B0604020202020204" pitchFamily="34" charset="0"/>
              </a:rPr>
              <a:t>(</a:t>
            </a:r>
            <a:r>
              <a:rPr lang="ko-KR" altLang="ko-KR" sz="2400" b="1" dirty="0" err="1">
                <a:latin typeface="Arial" panose="020B0604020202020204" pitchFamily="34" charset="0"/>
              </a:rPr>
              <a:t>Chondroitin</a:t>
            </a:r>
            <a:r>
              <a:rPr lang="ko-KR" altLang="ko-KR" sz="2400" b="1" dirty="0">
                <a:latin typeface="Arial" panose="020B0604020202020204" pitchFamily="34" charset="0"/>
              </a:rPr>
              <a:t> </a:t>
            </a:r>
            <a:r>
              <a:rPr lang="ko-KR" altLang="ko-KR" sz="2400" b="1" dirty="0" err="1">
                <a:latin typeface="Arial" panose="020B0604020202020204" pitchFamily="34" charset="0"/>
              </a:rPr>
              <a:t>Sulfate</a:t>
            </a:r>
            <a:r>
              <a:rPr lang="ko-KR" altLang="ko-KR" sz="2400" b="1" dirty="0">
                <a:latin typeface="Arial" panose="020B0604020202020204" pitchFamily="34" charset="0"/>
              </a:rPr>
              <a:t>)</a:t>
            </a:r>
            <a:endParaRPr lang="ko-KR" altLang="ko-KR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99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727842" y="1783381"/>
            <a:ext cx="10869244" cy="3046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13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너희가 나를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이라 또는 주라 하니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… 14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내가 주와 또는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이 되어 너희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씻었으니 너희도 서로 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을 씻어 주는 것이 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옳으니라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요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13:13-14)</a:t>
            </a:r>
            <a:endParaRPr lang="ko-KR" altLang="en-US" sz="48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527-CCC8-4BEB-A0CD-7292EA1B8C74}"/>
              </a:ext>
            </a:extLst>
          </p:cNvPr>
          <p:cNvSpPr txBox="1"/>
          <p:nvPr/>
        </p:nvSpPr>
        <p:spPr>
          <a:xfrm>
            <a:off x="759245" y="513293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선생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23B1A8-EFA4-48CC-B1D7-05C3CE83937D}"/>
              </a:ext>
            </a:extLst>
          </p:cNvPr>
          <p:cNvSpPr txBox="1"/>
          <p:nvPr/>
        </p:nvSpPr>
        <p:spPr>
          <a:xfrm>
            <a:off x="5509757" y="5142081"/>
            <a:ext cx="134484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발</a:t>
            </a: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4A938B85-F4B1-427A-ACB5-04B64674D87D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2025.05.11.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EE9334-9DCF-4876-9E12-F21DA4D0E642}"/>
              </a:ext>
            </a:extLst>
          </p:cNvPr>
          <p:cNvSpPr txBox="1"/>
          <p:nvPr/>
        </p:nvSpPr>
        <p:spPr>
          <a:xfrm>
            <a:off x="6970656" y="5142444"/>
            <a:ext cx="1344849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발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4BDA2C-3593-46DE-BB28-26D309176275}"/>
              </a:ext>
            </a:extLst>
          </p:cNvPr>
          <p:cNvSpPr txBox="1"/>
          <p:nvPr/>
        </p:nvSpPr>
        <p:spPr>
          <a:xfrm>
            <a:off x="2947309" y="5142081"/>
            <a:ext cx="2412106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선생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FC1F7C8-31C7-4499-B039-0DD4104777C4}"/>
              </a:ext>
            </a:extLst>
          </p:cNvPr>
          <p:cNvSpPr/>
          <p:nvPr/>
        </p:nvSpPr>
        <p:spPr>
          <a:xfrm>
            <a:off x="9636750" y="5729257"/>
            <a:ext cx="23679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소 명 교 회</a:t>
            </a:r>
            <a:endParaRPr lang="en-US" altLang="ko-KR" sz="3600" dirty="0">
              <a:latin typeface="AppleSDGothicNeoM00" panose="02000503000000000000" pitchFamily="2" charset="-127"/>
              <a:ea typeface="AppleSDGothicNeoM00" panose="02000503000000000000" pitchFamily="2" charset="-127"/>
            </a:endParaRPr>
          </a:p>
          <a:p>
            <a:pPr algn="ctr"/>
            <a:r>
              <a:rPr lang="ko-KR" altLang="en-US" sz="1400" dirty="0" err="1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기독교대한하나님의성회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(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개혁</a:t>
            </a:r>
            <a:r>
              <a:rPr lang="en-US" altLang="ko-KR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)</a:t>
            </a:r>
            <a:r>
              <a:rPr lang="ko-KR" altLang="en-US" sz="1400" dirty="0">
                <a:latin typeface="AppleSDGothicNeoM00" panose="02000503000000000000" pitchFamily="2" charset="-127"/>
                <a:ea typeface="AppleSDGothicNeoM00" panose="02000503000000000000" pitchFamily="2" charset="-127"/>
              </a:rPr>
              <a:t> </a:t>
            </a:r>
            <a:endParaRPr lang="ko-KR" altLang="en-US" sz="1400" dirty="0"/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76E29470-0E38-4552-B773-CB537A49B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5441" y="5675766"/>
            <a:ext cx="960967" cy="1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5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4D8BF3-CEC5-4D84-A7F2-71333DB3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84B8638-0475-4026-BB33-ABD155007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AutoShape 2" descr="한자: 君師父一體 (군사부일체)">
            <a:extLst>
              <a:ext uri="{FF2B5EF4-FFF2-40B4-BE49-F238E27FC236}">
                <a16:creationId xmlns:a16="http://schemas.microsoft.com/office/drawing/2014/main" id="{E1FB299F-A9B4-4B08-841B-F216F1D847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5568FB8-988F-4ED9-B0AA-9B538C49E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9C4E46AF-3F5E-4CF9-AD3A-6BF466EFCB50}"/>
              </a:ext>
            </a:extLst>
          </p:cNvPr>
          <p:cNvSpPr/>
          <p:nvPr/>
        </p:nvSpPr>
        <p:spPr>
          <a:xfrm>
            <a:off x="2815936" y="365125"/>
            <a:ext cx="6608619" cy="256511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301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727842" y="1658689"/>
            <a:ext cx="10869244" cy="332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너희는 그 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에 의하여 </a:t>
            </a:r>
            <a:r>
              <a:rPr lang="en-US" altLang="ko-KR" sz="4800" dirty="0">
                <a:highlight>
                  <a:srgbClr val="00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800" dirty="0">
                <a:highlight>
                  <a:srgbClr val="00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으로 말미암아 구원을 받았으니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이것은 너희에게서 난 것이 아니요 </a:t>
            </a:r>
            <a:r>
              <a:rPr lang="ko-KR" altLang="en-US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하나님의 </a:t>
            </a:r>
            <a:r>
              <a:rPr lang="en-US" altLang="ko-KR" sz="4800" dirty="0">
                <a:highlight>
                  <a:srgbClr val="FFFF00"/>
                </a:highligh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 _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이라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엡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2:8)</a:t>
            </a:r>
            <a:endParaRPr lang="ko-KR" altLang="en-US" sz="48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527-CCC8-4BEB-A0CD-7292EA1B8C74}"/>
              </a:ext>
            </a:extLst>
          </p:cNvPr>
          <p:cNvSpPr txBox="1"/>
          <p:nvPr/>
        </p:nvSpPr>
        <p:spPr>
          <a:xfrm>
            <a:off x="759245" y="5132931"/>
            <a:ext cx="2191773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은혜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23B1A8-EFA4-48CC-B1D7-05C3CE83937D}"/>
              </a:ext>
            </a:extLst>
          </p:cNvPr>
          <p:cNvSpPr txBox="1"/>
          <p:nvPr/>
        </p:nvSpPr>
        <p:spPr>
          <a:xfrm>
            <a:off x="3402980" y="5132931"/>
            <a:ext cx="2020013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믿음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4A938B85-F4B1-427A-ACB5-04B64674D87D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2025.05.11.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18CFFC-2981-4F87-9B55-60D3D6BB7071}"/>
              </a:ext>
            </a:extLst>
          </p:cNvPr>
          <p:cNvSpPr txBox="1"/>
          <p:nvPr/>
        </p:nvSpPr>
        <p:spPr>
          <a:xfrm>
            <a:off x="5874956" y="5132931"/>
            <a:ext cx="2020013" cy="11743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선물</a:t>
            </a:r>
          </a:p>
        </p:txBody>
      </p:sp>
    </p:spTree>
    <p:extLst>
      <p:ext uri="{BB962C8B-B14F-4D97-AF65-F5344CB8AC3E}">
        <p14:creationId xmlns:p14="http://schemas.microsoft.com/office/powerpoint/2010/main" val="21190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5053C032-220B-4828-8E25-5157F6BC877D}"/>
              </a:ext>
            </a:extLst>
          </p:cNvPr>
          <p:cNvSpPr/>
          <p:nvPr/>
        </p:nvSpPr>
        <p:spPr>
          <a:xfrm>
            <a:off x="727842" y="1985118"/>
            <a:ext cx="10869244" cy="24006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 </a:t>
            </a:r>
            <a:r>
              <a:rPr lang="ko-KR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여호와께서 나를 </a:t>
            </a:r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하시리니</a:t>
            </a:r>
            <a:r>
              <a:rPr lang="ko-KR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우리가 종신토록 여호와의 전에서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_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으로 나의 노래를 </a:t>
            </a:r>
            <a:r>
              <a:rPr lang="ko-KR" altLang="en-US" sz="4800" dirty="0" err="1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노래하리로다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(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사</a:t>
            </a:r>
            <a:r>
              <a:rPr lang="en-US" altLang="ko-KR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38</a:t>
            </a:r>
            <a:r>
              <a:rPr lang="ko-KR" altLang="en-US" sz="4800" dirty="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장</a:t>
            </a:r>
            <a:r>
              <a:rPr lang="en-US" altLang="ko-KR" sz="4800">
                <a:latin typeface="AppleSDGothicNeoB00" panose="02000503000000000000" pitchFamily="2" charset="-127"/>
                <a:ea typeface="AppleSDGothicNeoB00" panose="02000503000000000000" pitchFamily="2" charset="-127"/>
              </a:rPr>
              <a:t>)</a:t>
            </a:r>
            <a:endParaRPr lang="ko-KR" altLang="en-US" sz="48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A0E1BE0-E5F6-4E2F-8798-D8E82C11D8DD}"/>
              </a:ext>
            </a:extLst>
          </p:cNvPr>
          <p:cNvGrpSpPr/>
          <p:nvPr/>
        </p:nvGrpSpPr>
        <p:grpSpPr>
          <a:xfrm>
            <a:off x="884547" y="171200"/>
            <a:ext cx="3856387" cy="1127551"/>
            <a:chOff x="773441" y="846391"/>
            <a:chExt cx="10460615" cy="1127551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912575F-C422-45E7-A5C5-11691D473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846391"/>
              <a:ext cx="10460615" cy="1127551"/>
              <a:chOff x="567" y="1438"/>
              <a:chExt cx="4626" cy="404"/>
            </a:xfrm>
            <a:grpFill/>
          </p:grpSpPr>
          <p:sp>
            <p:nvSpPr>
              <p:cNvPr id="8" name="AutoShape 6">
                <a:extLst>
                  <a:ext uri="{FF2B5EF4-FFF2-40B4-BE49-F238E27FC236}">
                    <a16:creationId xmlns:a16="http://schemas.microsoft.com/office/drawing/2014/main" id="{D7923BE1-7459-484A-88AC-734F80F9A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6CD0BC1A-E1CB-4045-BB8F-308F0869F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72AE858B-23FE-4411-B7D0-1E4FCFBA8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02">
                <a:off x="616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4D9FFE45-8A95-4B18-A16B-D9B3890A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81298">
                <a:off x="4961" y="1438"/>
                <a:ext cx="182" cy="27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EB6FC845-7B32-4E4E-AD08-208F9C20089B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암송구절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A32527-CCC8-4BEB-A0CD-7292EA1B8C74}"/>
              </a:ext>
            </a:extLst>
          </p:cNvPr>
          <p:cNvSpPr txBox="1"/>
          <p:nvPr/>
        </p:nvSpPr>
        <p:spPr>
          <a:xfrm>
            <a:off x="2130850" y="4768260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구원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23B1A8-EFA4-48CC-B1D7-05C3CE83937D}"/>
              </a:ext>
            </a:extLst>
          </p:cNvPr>
          <p:cNvSpPr txBox="1"/>
          <p:nvPr/>
        </p:nvSpPr>
        <p:spPr>
          <a:xfrm>
            <a:off x="4906883" y="4768260"/>
            <a:ext cx="2412106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수금</a:t>
            </a: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36BEA77A-FD20-4541-AE09-2CEBB8ADF294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2025.05.04.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73729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B2E976B9-57AD-4EA5-A921-35BCD4C47638}"/>
              </a:ext>
            </a:extLst>
          </p:cNvPr>
          <p:cNvGrpSpPr/>
          <p:nvPr/>
        </p:nvGrpSpPr>
        <p:grpSpPr>
          <a:xfrm>
            <a:off x="369808" y="267464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9" name="Group 36">
              <a:extLst>
                <a:ext uri="{FF2B5EF4-FFF2-40B4-BE49-F238E27FC236}">
                  <a16:creationId xmlns:a16="http://schemas.microsoft.com/office/drawing/2014/main" id="{C2910187-C36C-47D6-ACC1-E39D11DF76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1" name="AutoShape 6">
                <a:extLst>
                  <a:ext uri="{FF2B5EF4-FFF2-40B4-BE49-F238E27FC236}">
                    <a16:creationId xmlns:a16="http://schemas.microsoft.com/office/drawing/2014/main" id="{C1531B39-F22E-4551-85D5-049A8BB9C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2" name="AutoShape 7">
                <a:extLst>
                  <a:ext uri="{FF2B5EF4-FFF2-40B4-BE49-F238E27FC236}">
                    <a16:creationId xmlns:a16="http://schemas.microsoft.com/office/drawing/2014/main" id="{DE7373AE-2415-4011-B3F5-10D98C602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F0434679-8049-43F7-A04D-2F69EB1E20A4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6C48DA7-6AAD-482B-8DAD-0F71DF5C039C}"/>
              </a:ext>
            </a:extLst>
          </p:cNvPr>
          <p:cNvSpPr/>
          <p:nvPr/>
        </p:nvSpPr>
        <p:spPr>
          <a:xfrm>
            <a:off x="484861" y="2032668"/>
            <a:ext cx="11391948" cy="24814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5400" kern="0" spc="-150" dirty="0" err="1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히스기야가</a:t>
            </a:r>
            <a:r>
              <a:rPr lang="ko-KR" altLang="en-US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병이 나으리라는 징조로 알려주신 시계의 이름은</a:t>
            </a:r>
            <a:r>
              <a:rPr lang="en-US" altLang="ko-KR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? </a:t>
            </a:r>
            <a:r>
              <a:rPr lang="ko-KR" altLang="en-US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몇도 뒤로 물러났을까</a:t>
            </a:r>
            <a:r>
              <a:rPr lang="en-US" altLang="ko-KR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?</a:t>
            </a:r>
            <a:endParaRPr lang="ko-KR" altLang="en-US" sz="5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106AFC-1B81-4D16-B4B9-82917CB929F8}"/>
              </a:ext>
            </a:extLst>
          </p:cNvPr>
          <p:cNvSpPr txBox="1"/>
          <p:nvPr/>
        </p:nvSpPr>
        <p:spPr>
          <a:xfrm>
            <a:off x="543601" y="4870136"/>
            <a:ext cx="625257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아하스의</a:t>
            </a: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해시계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92250D-0214-4F27-94B5-96B215E36D8D}"/>
              </a:ext>
            </a:extLst>
          </p:cNvPr>
          <p:cNvSpPr txBox="1"/>
          <p:nvPr/>
        </p:nvSpPr>
        <p:spPr>
          <a:xfrm>
            <a:off x="7096991" y="4870136"/>
            <a:ext cx="252499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십도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성서화 탐구] 아하스의 해시계 – 히스기야의 기적 | 한국장로신문">
            <a:extLst>
              <a:ext uri="{FF2B5EF4-FFF2-40B4-BE49-F238E27FC236}">
                <a16:creationId xmlns:a16="http://schemas.microsoft.com/office/drawing/2014/main" id="{CE7D90EF-5425-4E00-AE07-2400F8ED3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386" y="4470933"/>
            <a:ext cx="1904423" cy="227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부제목 2">
            <a:extLst>
              <a:ext uri="{FF2B5EF4-FFF2-40B4-BE49-F238E27FC236}">
                <a16:creationId xmlns:a16="http://schemas.microsoft.com/office/drawing/2014/main" id="{61410AF1-8958-4FC3-9B2B-0A93FA63FAEE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2025.05.04.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227863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B2E976B9-57AD-4EA5-A921-35BCD4C47638}"/>
              </a:ext>
            </a:extLst>
          </p:cNvPr>
          <p:cNvGrpSpPr/>
          <p:nvPr/>
        </p:nvGrpSpPr>
        <p:grpSpPr>
          <a:xfrm>
            <a:off x="369808" y="267464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9" name="Group 36">
              <a:extLst>
                <a:ext uri="{FF2B5EF4-FFF2-40B4-BE49-F238E27FC236}">
                  <a16:creationId xmlns:a16="http://schemas.microsoft.com/office/drawing/2014/main" id="{C2910187-C36C-47D6-ACC1-E39D11DF76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1" name="AutoShape 6">
                <a:extLst>
                  <a:ext uri="{FF2B5EF4-FFF2-40B4-BE49-F238E27FC236}">
                    <a16:creationId xmlns:a16="http://schemas.microsoft.com/office/drawing/2014/main" id="{C1531B39-F22E-4551-85D5-049A8BB9C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2" name="AutoShape 7">
                <a:extLst>
                  <a:ext uri="{FF2B5EF4-FFF2-40B4-BE49-F238E27FC236}">
                    <a16:creationId xmlns:a16="http://schemas.microsoft.com/office/drawing/2014/main" id="{DE7373AE-2415-4011-B3F5-10D98C602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F0434679-8049-43F7-A04D-2F69EB1E20A4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6C48DA7-6AAD-482B-8DAD-0F71DF5C039C}"/>
              </a:ext>
            </a:extLst>
          </p:cNvPr>
          <p:cNvSpPr/>
          <p:nvPr/>
        </p:nvSpPr>
        <p:spPr>
          <a:xfrm>
            <a:off x="484861" y="2032668"/>
            <a:ext cx="11391948" cy="24814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여호와를 모욕하고 </a:t>
            </a:r>
            <a:r>
              <a:rPr lang="ko-KR" altLang="en-US" sz="5400" kern="0" spc="-150" dirty="0" err="1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히스기야에게</a:t>
            </a:r>
            <a:r>
              <a:rPr lang="ko-KR" altLang="en-US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면박을 준 </a:t>
            </a:r>
            <a:r>
              <a:rPr lang="ko-KR" altLang="en-US" sz="5400" kern="0" spc="-150" dirty="0" err="1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앗수르의</a:t>
            </a:r>
            <a:r>
              <a:rPr lang="ko-KR" altLang="en-US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왕의 이름은</a:t>
            </a:r>
            <a:r>
              <a:rPr lang="en-US" altLang="ko-KR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? </a:t>
            </a:r>
            <a:r>
              <a:rPr lang="ko-KR" altLang="en-US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장군은</a:t>
            </a:r>
            <a:r>
              <a:rPr lang="en-US" altLang="ko-KR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?</a:t>
            </a:r>
            <a:endParaRPr lang="ko-KR" altLang="en-US" sz="5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106AFC-1B81-4D16-B4B9-82917CB929F8}"/>
              </a:ext>
            </a:extLst>
          </p:cNvPr>
          <p:cNvSpPr txBox="1"/>
          <p:nvPr/>
        </p:nvSpPr>
        <p:spPr>
          <a:xfrm>
            <a:off x="543602" y="4870136"/>
            <a:ext cx="2781490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산헤립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92250D-0214-4F27-94B5-96B215E36D8D}"/>
              </a:ext>
            </a:extLst>
          </p:cNvPr>
          <p:cNvSpPr txBox="1"/>
          <p:nvPr/>
        </p:nvSpPr>
        <p:spPr>
          <a:xfrm>
            <a:off x="3730337" y="4870136"/>
            <a:ext cx="2670464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랍사게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부제목 2">
            <a:extLst>
              <a:ext uri="{FF2B5EF4-FFF2-40B4-BE49-F238E27FC236}">
                <a16:creationId xmlns:a16="http://schemas.microsoft.com/office/drawing/2014/main" id="{51D22EE6-1A1A-4465-8652-9EE83028285A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2025.05.04.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295648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B2E976B9-57AD-4EA5-A921-35BCD4C47638}"/>
              </a:ext>
            </a:extLst>
          </p:cNvPr>
          <p:cNvGrpSpPr/>
          <p:nvPr/>
        </p:nvGrpSpPr>
        <p:grpSpPr>
          <a:xfrm>
            <a:off x="369808" y="267464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9" name="Group 36">
              <a:extLst>
                <a:ext uri="{FF2B5EF4-FFF2-40B4-BE49-F238E27FC236}">
                  <a16:creationId xmlns:a16="http://schemas.microsoft.com/office/drawing/2014/main" id="{C2910187-C36C-47D6-ACC1-E39D11DF76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1" name="AutoShape 6">
                <a:extLst>
                  <a:ext uri="{FF2B5EF4-FFF2-40B4-BE49-F238E27FC236}">
                    <a16:creationId xmlns:a16="http://schemas.microsoft.com/office/drawing/2014/main" id="{C1531B39-F22E-4551-85D5-049A8BB9C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2" name="AutoShape 7">
                <a:extLst>
                  <a:ext uri="{FF2B5EF4-FFF2-40B4-BE49-F238E27FC236}">
                    <a16:creationId xmlns:a16="http://schemas.microsoft.com/office/drawing/2014/main" id="{DE7373AE-2415-4011-B3F5-10D98C602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F0434679-8049-43F7-A04D-2F69EB1E20A4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6C48DA7-6AAD-482B-8DAD-0F71DF5C039C}"/>
              </a:ext>
            </a:extLst>
          </p:cNvPr>
          <p:cNvSpPr/>
          <p:nvPr/>
        </p:nvSpPr>
        <p:spPr>
          <a:xfrm>
            <a:off x="484861" y="2032668"/>
            <a:ext cx="11391948" cy="24814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5400" kern="0" spc="-150" dirty="0" err="1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히스기야의</a:t>
            </a:r>
            <a:r>
              <a:rPr lang="ko-KR" altLang="en-US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병이 낫게 하려고 </a:t>
            </a:r>
            <a:r>
              <a:rPr lang="ko-KR" altLang="en-US" sz="5400" kern="0" spc="-150" dirty="0" err="1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이사야가</a:t>
            </a:r>
            <a:r>
              <a:rPr lang="ko-KR" altLang="en-US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하나님의 명대로 상처부위에 바른 과일의 이름은</a:t>
            </a:r>
            <a:r>
              <a:rPr lang="en-US" altLang="ko-KR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?</a:t>
            </a:r>
            <a:endParaRPr lang="ko-KR" altLang="en-US" sz="5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106AFC-1B81-4D16-B4B9-82917CB929F8}"/>
              </a:ext>
            </a:extLst>
          </p:cNvPr>
          <p:cNvSpPr txBox="1"/>
          <p:nvPr/>
        </p:nvSpPr>
        <p:spPr>
          <a:xfrm>
            <a:off x="543601" y="4870136"/>
            <a:ext cx="6252571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ㅎㅁㅊ</a:t>
            </a: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5400" dirty="0" err="1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ㅁㅎㄱ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CDB7B19B-8069-4D9A-809F-A48CB163A98A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2025.05.04.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155082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B2E976B9-57AD-4EA5-A921-35BCD4C47638}"/>
              </a:ext>
            </a:extLst>
          </p:cNvPr>
          <p:cNvGrpSpPr/>
          <p:nvPr/>
        </p:nvGrpSpPr>
        <p:grpSpPr>
          <a:xfrm>
            <a:off x="369808" y="267464"/>
            <a:ext cx="3829039" cy="1010330"/>
            <a:chOff x="773441" y="963610"/>
            <a:chExt cx="10460615" cy="1010330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9" name="Group 36">
              <a:extLst>
                <a:ext uri="{FF2B5EF4-FFF2-40B4-BE49-F238E27FC236}">
                  <a16:creationId xmlns:a16="http://schemas.microsoft.com/office/drawing/2014/main" id="{C2910187-C36C-47D6-ACC1-E39D11DF76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441" y="963610"/>
              <a:ext cx="10460615" cy="1010330"/>
              <a:chOff x="567" y="1480"/>
              <a:chExt cx="4626" cy="362"/>
            </a:xfrm>
            <a:grpFill/>
          </p:grpSpPr>
          <p:sp>
            <p:nvSpPr>
              <p:cNvPr id="11" name="AutoShape 6">
                <a:extLst>
                  <a:ext uri="{FF2B5EF4-FFF2-40B4-BE49-F238E27FC236}">
                    <a16:creationId xmlns:a16="http://schemas.microsoft.com/office/drawing/2014/main" id="{C1531B39-F22E-4551-85D5-049A8BB9C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7" y="1480"/>
                <a:ext cx="4626" cy="362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/>
              </a:p>
            </p:txBody>
          </p:sp>
          <p:sp>
            <p:nvSpPr>
              <p:cNvPr id="12" name="AutoShape 7">
                <a:extLst>
                  <a:ext uri="{FF2B5EF4-FFF2-40B4-BE49-F238E27FC236}">
                    <a16:creationId xmlns:a16="http://schemas.microsoft.com/office/drawing/2014/main" id="{DE7373AE-2415-4011-B3F5-10D98C602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502"/>
                <a:ext cx="4368" cy="130"/>
              </a:xfrm>
              <a:prstGeom prst="roundRect">
                <a:avLst>
                  <a:gd name="adj" fmla="val 50000"/>
                </a:avLst>
              </a:prstGeom>
              <a:grpFill/>
              <a:ln w="2857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charset="-127"/>
                  <a:ea typeface="굴림" charset="-127"/>
                </a:endParaRPr>
              </a:p>
            </p:txBody>
          </p:sp>
        </p:grp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F0434679-8049-43F7-A04D-2F69EB1E20A4}"/>
                </a:ext>
              </a:extLst>
            </p:cNvPr>
            <p:cNvSpPr/>
            <p:nvPr/>
          </p:nvSpPr>
          <p:spPr>
            <a:xfrm>
              <a:off x="1248230" y="1019984"/>
              <a:ext cx="9448800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4800" b="1" cap="none" spc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성경퀴즈</a:t>
              </a:r>
              <a:r>
                <a:rPr lang="en-US" altLang="ko-KR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6C48DA7-6AAD-482B-8DAD-0F71DF5C039C}"/>
              </a:ext>
            </a:extLst>
          </p:cNvPr>
          <p:cNvSpPr/>
          <p:nvPr/>
        </p:nvSpPr>
        <p:spPr>
          <a:xfrm>
            <a:off x="484861" y="2032668"/>
            <a:ext cx="11391948" cy="12349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무화과 열매 및 수액의 효과에는 무엇이</a:t>
            </a:r>
            <a:r>
              <a:rPr lang="en-US" altLang="ko-KR" sz="5400" kern="0" spc="-150" dirty="0">
                <a:ln>
                  <a:solidFill>
                    <a:sysClr val="windowText" lastClr="000000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?</a:t>
            </a:r>
            <a:endParaRPr lang="ko-KR" altLang="en-US" sz="5400" dirty="0">
              <a:latin typeface="AppleSDGothicNeoB00" panose="02000503000000000000" pitchFamily="2" charset="-127"/>
              <a:ea typeface="AppleSDGothicNeoB00" panose="02000503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106AFC-1B81-4D16-B4B9-82917CB929F8}"/>
              </a:ext>
            </a:extLst>
          </p:cNvPr>
          <p:cNvSpPr txBox="1"/>
          <p:nvPr/>
        </p:nvSpPr>
        <p:spPr>
          <a:xfrm>
            <a:off x="543601" y="4870136"/>
            <a:ext cx="2521717" cy="13025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/>
          <a:p>
            <a:pPr algn="ctr">
              <a:defRPr/>
            </a:pPr>
            <a:r>
              <a:rPr lang="ko-KR" altLang="en-US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항균</a:t>
            </a:r>
            <a:r>
              <a:rPr lang="en-US" altLang="ko-KR" sz="5400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5400" dirty="0">
              <a:solidFill>
                <a:srgbClr val="FFFF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EB19C69C-7048-4611-BCE8-FB4220C6895C}"/>
              </a:ext>
            </a:extLst>
          </p:cNvPr>
          <p:cNvSpPr txBox="1">
            <a:spLocks/>
          </p:cNvSpPr>
          <p:nvPr/>
        </p:nvSpPr>
        <p:spPr>
          <a:xfrm>
            <a:off x="8447810" y="616007"/>
            <a:ext cx="3149276" cy="614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2025.05.04.</a:t>
            </a:r>
            <a:r>
              <a:rPr lang="ko-KR" altLang="en-US" sz="3200" b="1" spc="-150" dirty="0">
                <a:ln w="3175">
                  <a:solidFill>
                    <a:srgbClr val="9D7A77"/>
                  </a:solidFill>
                </a:ln>
                <a:latin typeface="AppleSDGothicNeoB00" panose="02000503000000000000" pitchFamily="2" charset="-127"/>
                <a:ea typeface="AppleSDGothicNeoB00" panose="02000503000000000000" pitchFamily="2" charset="-127"/>
              </a:rPr>
              <a:t>주일</a:t>
            </a:r>
          </a:p>
        </p:txBody>
      </p:sp>
    </p:spTree>
    <p:extLst>
      <p:ext uri="{BB962C8B-B14F-4D97-AF65-F5344CB8AC3E}">
        <p14:creationId xmlns:p14="http://schemas.microsoft.com/office/powerpoint/2010/main" val="64552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2297</TotalTime>
  <Words>13018</Words>
  <Application>Microsoft Office PowerPoint</Application>
  <PresentationFormat>와이드스크린</PresentationFormat>
  <Paragraphs>1482</Paragraphs>
  <Slides>260</Slides>
  <Notes>85</Notes>
  <HiddenSlides>0</HiddenSlides>
  <MMClips>0</MMClips>
  <ScaleCrop>false</ScaleCrop>
  <HeadingPairs>
    <vt:vector size="6" baseType="variant">
      <vt:variant>
        <vt:lpstr>사용한 글꼴</vt:lpstr>
      </vt:variant>
      <vt:variant>
        <vt:i4>23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260</vt:i4>
      </vt:variant>
    </vt:vector>
  </HeadingPairs>
  <TitlesOfParts>
    <vt:vector size="284" baseType="lpstr">
      <vt:lpstr>Adobe Gothic Std B</vt:lpstr>
      <vt:lpstr>Apple SD Gothic Neo SemiBold</vt:lpstr>
      <vt:lpstr>AppleSDGothicNeoB00</vt:lpstr>
      <vt:lpstr>AppleSDGothicNeoEB00</vt:lpstr>
      <vt:lpstr>AppleSDGothicNeoH00</vt:lpstr>
      <vt:lpstr>AppleSDGothicNeoL00</vt:lpstr>
      <vt:lpstr>AppleSDGothicNeoM00</vt:lpstr>
      <vt:lpstr>blbHebrew</vt:lpstr>
      <vt:lpstr>CookieRun Black</vt:lpstr>
      <vt:lpstr>CookieRun Bold</vt:lpstr>
      <vt:lpstr>CookieRun Regular</vt:lpstr>
      <vt:lpstr>CookieRunOTF Black</vt:lpstr>
      <vt:lpstr>HY견고딕</vt:lpstr>
      <vt:lpstr>HY견명조</vt:lpstr>
      <vt:lpstr>굴림</vt:lpstr>
      <vt:lpstr>맑은 고딕</vt:lpstr>
      <vt:lpstr>맑은 고딕</vt:lpstr>
      <vt:lpstr>바탕</vt:lpstr>
      <vt:lpstr>함초롬바탕</vt:lpstr>
      <vt:lpstr>Arial</vt:lpstr>
      <vt:lpstr>Bookman Old Style</vt:lpstr>
      <vt:lpstr>Calibri</vt:lpstr>
      <vt:lpstr>Shebrew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A, 정치, 헌법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ㄴㄱㅂ 사막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가시오가피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피로회복에 좋은 음식-에너지보충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가가멜</dc:creator>
  <cp:lastModifiedBy>승원 양</cp:lastModifiedBy>
  <cp:revision>186</cp:revision>
  <dcterms:created xsi:type="dcterms:W3CDTF">2020-04-25T08:43:21Z</dcterms:created>
  <dcterms:modified xsi:type="dcterms:W3CDTF">2025-11-23T21:34:16Z</dcterms:modified>
</cp:coreProperties>
</file>